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notesMasterIdLst>
    <p:notesMasterId r:id="rId30"/>
  </p:notesMasterIdLst>
  <p:sldIdLst>
    <p:sldId id="3354" r:id="rId2"/>
    <p:sldId id="3353" r:id="rId3"/>
    <p:sldId id="3358" r:id="rId4"/>
    <p:sldId id="3355" r:id="rId5"/>
    <p:sldId id="3376" r:id="rId6"/>
    <p:sldId id="3381" r:id="rId7"/>
    <p:sldId id="3380" r:id="rId8"/>
    <p:sldId id="3377" r:id="rId9"/>
    <p:sldId id="3415" r:id="rId10"/>
    <p:sldId id="3382" r:id="rId11"/>
    <p:sldId id="3383" r:id="rId12"/>
    <p:sldId id="3416" r:id="rId13"/>
    <p:sldId id="3384" r:id="rId14"/>
    <p:sldId id="3385" r:id="rId15"/>
    <p:sldId id="3386" r:id="rId16"/>
    <p:sldId id="3388" r:id="rId17"/>
    <p:sldId id="3389" r:id="rId18"/>
    <p:sldId id="3387" r:id="rId19"/>
    <p:sldId id="3402" r:id="rId20"/>
    <p:sldId id="3403" r:id="rId21"/>
    <p:sldId id="3404" r:id="rId22"/>
    <p:sldId id="3405" r:id="rId23"/>
    <p:sldId id="3406" r:id="rId24"/>
    <p:sldId id="3407" r:id="rId25"/>
    <p:sldId id="3408" r:id="rId26"/>
    <p:sldId id="3409" r:id="rId27"/>
    <p:sldId id="3411" r:id="rId28"/>
    <p:sldId id="3414" r:id="rId29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0000"/>
    <a:srgbClr val="2F5597"/>
    <a:srgbClr val="0070C0"/>
    <a:srgbClr val="E56F57"/>
    <a:srgbClr val="373737"/>
    <a:srgbClr val="9BADCD"/>
    <a:srgbClr val="626162"/>
    <a:srgbClr val="F2F2F2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34559" autoAdjust="0"/>
    <p:restoredTop sz="75441" autoAdjust="0"/>
  </p:normalViewPr>
  <p:slideViewPr>
    <p:cSldViewPr snapToGrid="0" snapToObjects="1">
      <p:cViewPr varScale="1">
        <p:scale>
          <a:sx n="54" d="100"/>
          <a:sy n="54" d="100"/>
        </p:scale>
        <p:origin x="522" y="120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123D1-78D3-4D69-BADB-1C849F8A65E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351300A7-30AA-413A-BF63-888BB9039774}">
      <dgm:prSet custT="1"/>
      <dgm:spPr/>
      <dgm:t>
        <a:bodyPr/>
        <a:lstStyle/>
        <a:p>
          <a:r>
            <a:rPr lang="tr-TR" sz="20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Kalite Yönetim Koordinatörlüğü ve </a:t>
          </a:r>
        </a:p>
        <a:p>
          <a:r>
            <a:rPr lang="tr-TR" sz="20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Stratejik </a:t>
          </a:r>
          <a:r>
            <a:rPr lang="tr-TR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Planlama Ekibi</a:t>
          </a:r>
        </a:p>
      </dgm:t>
    </dgm:pt>
    <dgm:pt modelId="{E451A462-78F2-49EC-AD55-8755E84001E3}" type="parTrans" cxnId="{C9F090C4-4298-4A7A-B82F-D0117818ED1E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6654D79-3903-47EB-B600-EE5F7067C5DC}" type="sibTrans" cxnId="{C9F090C4-4298-4A7A-B82F-D0117818ED1E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5F21217-7A1A-436E-A8DF-E122EC453D8D}">
      <dgm:prSet custT="1"/>
      <dgm:spPr/>
      <dgm:t>
        <a:bodyPr/>
        <a:lstStyle/>
        <a:p>
          <a:r>
            <a:rPr lang="tr-TR" sz="20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İdari Birim Yöneticileri</a:t>
          </a:r>
        </a:p>
      </dgm:t>
    </dgm:pt>
    <dgm:pt modelId="{01CFE3D2-BB8F-4437-B479-D84F4659CBD7}" type="parTrans" cxnId="{CB2F0D9E-8634-4962-BE5A-9ADF9815900E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A427F39B-BE80-4491-B737-95F379C24445}" type="sibTrans" cxnId="{CB2F0D9E-8634-4962-BE5A-9ADF9815900E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EDF3479-EAF4-4F54-A587-D02952605819}">
      <dgm:prSet custT="1"/>
      <dgm:spPr/>
      <dgm:t>
        <a:bodyPr/>
        <a:lstStyle/>
        <a:p>
          <a:r>
            <a:rPr lang="tr-TR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Alan </a:t>
          </a:r>
          <a:r>
            <a:rPr lang="tr-TR" sz="20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Kurulları, İlgili Komisyonlar</a:t>
          </a:r>
          <a:endParaRPr lang="tr-TR" sz="2000" b="1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964BDDC-2354-4315-9450-40EC80F81450}" type="parTrans" cxnId="{CFD53A2A-EE2C-4EF0-93DE-00124EDA27CE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F8BBF26-1266-49D0-A8DF-D971099EBB9A}" type="sibTrans" cxnId="{CFD53A2A-EE2C-4EF0-93DE-00124EDA27CE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2A3974C-BA95-4CE4-AABE-0673490F5B04}">
      <dgm:prSet custT="1"/>
      <dgm:spPr/>
      <dgm:t>
        <a:bodyPr/>
        <a:lstStyle/>
        <a:p>
          <a:r>
            <a:rPr lang="tr-TR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Uzman Çalışma </a:t>
          </a:r>
          <a:r>
            <a:rPr lang="tr-TR" sz="20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Grupları (Gerektiği takdirde)</a:t>
          </a:r>
          <a:endParaRPr lang="tr-TR" sz="2000" b="1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223A618-F425-40D3-A025-BAFD6A10E9B6}" type="parTrans" cxnId="{B31A3FD5-821C-48DA-8F20-B250F12127C1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1CE6A28-9D2F-4EB3-B0E2-5FD09F9DDF82}" type="sibTrans" cxnId="{B31A3FD5-821C-48DA-8F20-B250F12127C1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9E0041B-7E75-44E8-B2EA-16455F69789C}">
      <dgm:prSet custT="1"/>
      <dgm:spPr/>
      <dgm:t>
        <a:bodyPr/>
        <a:lstStyle/>
        <a:p>
          <a:r>
            <a:rPr lang="tr-TR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 Başkanları</a:t>
          </a:r>
        </a:p>
      </dgm:t>
    </dgm:pt>
    <dgm:pt modelId="{D439B143-0920-4309-A92D-A03DAD17751D}" type="parTrans" cxnId="{F2987ABE-4464-4473-883C-9A719C284037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E89CA18-4426-4297-934D-6A7FAF2E837E}" type="sibTrans" cxnId="{F2987ABE-4464-4473-883C-9A719C284037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E5D83DC-F121-4A84-B581-95EF0185C678}" type="asst">
      <dgm:prSet custT="1"/>
      <dgm:spPr/>
      <dgm:t>
        <a:bodyPr/>
        <a:lstStyle/>
        <a:p>
          <a:r>
            <a:rPr lang="tr-TR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 </a:t>
          </a:r>
          <a:r>
            <a:rPr lang="tr-TR" sz="20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Komiteleri</a:t>
          </a:r>
          <a:endParaRPr lang="tr-TR" sz="2000" b="1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F4B354C-BC67-42BE-8B18-55310AE69106}" type="parTrans" cxnId="{2AB4D684-29B1-4044-947D-97D4E2A9A3AD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7A9B727-A916-45F2-938B-99E911A34ADB}" type="sibTrans" cxnId="{2AB4D684-29B1-4044-947D-97D4E2A9A3AD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B0131E0-BF36-4CE7-8790-949A42229C39}">
      <dgm:prSet custT="1"/>
      <dgm:spPr/>
      <dgm:t>
        <a:bodyPr/>
        <a:lstStyle/>
        <a:p>
          <a:endParaRPr lang="tr-TR" sz="1800" b="1" dirty="0" smtClean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tr-TR" sz="18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Eğitim-Öğretim</a:t>
          </a:r>
          <a:endParaRPr lang="tr-TR" sz="1800" b="1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tr-TR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Araştırma-Geliştirme</a:t>
          </a:r>
        </a:p>
        <a:p>
          <a:r>
            <a:rPr lang="tr-TR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Liderlik ve Yönetişim</a:t>
          </a:r>
        </a:p>
        <a:p>
          <a:r>
            <a:rPr lang="tr-TR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Uluslararasılaşma</a:t>
          </a:r>
        </a:p>
        <a:p>
          <a:r>
            <a:rPr lang="tr-TR" sz="18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Bilgi </a:t>
          </a:r>
          <a:r>
            <a:rPr lang="tr-TR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Değişimi ve İşbirliği</a:t>
          </a:r>
        </a:p>
        <a:p>
          <a:r>
            <a:rPr lang="tr-TR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Dijital Dönüşüm</a:t>
          </a:r>
        </a:p>
        <a:p>
          <a:r>
            <a:rPr lang="tr-TR" sz="18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Hizmet (Toplum-Üniversite</a:t>
          </a:r>
          <a:r>
            <a:rPr lang="tr-TR" sz="18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)</a:t>
          </a:r>
        </a:p>
        <a:p>
          <a:r>
            <a:rPr lang="tr-TR" sz="1800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Ölçme Değerlendirme</a:t>
          </a:r>
        </a:p>
        <a:p>
          <a:endParaRPr lang="tr-TR" sz="1800" b="1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807B629-14BA-453D-9C34-70ED7954537E}" type="parTrans" cxnId="{7F5155F0-D733-41FC-B975-22DB801C5804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516FFF9E-58BA-4C4B-B96D-B4FE535D189B}" type="sibTrans" cxnId="{7F5155F0-D733-41FC-B975-22DB801C5804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7EB27B8-C170-4D2F-873A-3724C56AD4B0}">
      <dgm:prSet custT="1"/>
      <dgm:spPr/>
      <dgm:t>
        <a:bodyPr/>
        <a:lstStyle/>
        <a:p>
          <a:r>
            <a:rPr lang="tr-TR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Örnek:</a:t>
          </a:r>
          <a:r>
            <a:rPr lang="tr-TR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r>
            <a:rPr lang="tr-TR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Maliyet</a:t>
          </a:r>
        </a:p>
        <a:p>
          <a:r>
            <a:rPr lang="tr-TR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Bütçe</a:t>
          </a:r>
        </a:p>
        <a:p>
          <a:r>
            <a:rPr lang="tr-TR" sz="20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Performans Sistemi</a:t>
          </a:r>
        </a:p>
      </dgm:t>
    </dgm:pt>
    <dgm:pt modelId="{0556549E-78A2-4E40-8B22-3943E9D72274}" type="parTrans" cxnId="{2CD598B0-DDFD-480C-821F-DE1A557BA44D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5DB52FE-7CF9-45FD-ABAB-8F4F10981F88}" type="sibTrans" cxnId="{2CD598B0-DDFD-480C-821F-DE1A557BA44D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9CC08CD-F1AC-47C8-A664-B81A922F9DF4}" type="asst">
      <dgm:prSet phldrT="[Metin]" custT="1"/>
      <dgm:spPr/>
      <dgm:t>
        <a:bodyPr/>
        <a:lstStyle/>
        <a:p>
          <a:r>
            <a:rPr lang="tr-TR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Strateji Geliştirme Kurulu</a:t>
          </a:r>
        </a:p>
      </dgm:t>
    </dgm:pt>
    <dgm:pt modelId="{6E61FFB1-596A-471B-B63C-C1C7AE54C5EB}" type="sibTrans" cxnId="{C9318FE2-57FC-4056-9E78-A688503642B9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B04D6465-16DF-4CFB-AB3D-8B687D9F5651}" type="parTrans" cxnId="{C9318FE2-57FC-4056-9E78-A688503642B9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0398630-6D28-4659-96D0-815245DA078F}">
      <dgm:prSet custT="1"/>
      <dgm:spPr/>
      <dgm:t>
        <a:bodyPr/>
        <a:lstStyle/>
        <a:p>
          <a:r>
            <a:rPr lang="tr-TR" sz="2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Rektör</a:t>
          </a:r>
        </a:p>
      </dgm:t>
    </dgm:pt>
    <dgm:pt modelId="{571EFF4E-2C55-4FF5-B48F-5E8E4D43FC53}" type="sibTrans" cxnId="{D51E2972-A6ED-409B-98EB-48F30E32A15E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4C0E6A6-94C3-4DB4-810B-D54F4ECFA511}" type="parTrans" cxnId="{D51E2972-A6ED-409B-98EB-48F30E32A15E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C548F06A-609B-424A-939F-1E5B30F90C5B}">
      <dgm:prSet phldrT="[Metin]" custT="1"/>
      <dgm:spPr/>
      <dgm:t>
        <a:bodyPr/>
        <a:lstStyle/>
        <a:p>
          <a:r>
            <a:rPr lang="tr-TR" sz="20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Kaliteden  ve Stratejik Planlamadan </a:t>
          </a:r>
        </a:p>
        <a:p>
          <a:r>
            <a:rPr lang="tr-TR" sz="2000" b="1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Sorumlu  Rektör Yardımcısı</a:t>
          </a:r>
          <a:endParaRPr lang="tr-TR" sz="2000" b="1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2C47CB-6F94-402C-8CF1-141EA6E347F7}" type="sibTrans" cxnId="{E1066E20-2508-4C6C-B055-080D96FB6AAB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27133E9-FD1A-4FD8-8B59-DDB631466263}" type="parTrans" cxnId="{E1066E20-2508-4C6C-B055-080D96FB6AAB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CEB6C6B-287C-4A6E-836B-66C1051DAA75}">
      <dgm:prSet custT="1"/>
      <dgm:spPr/>
      <dgm:t>
        <a:bodyPr/>
        <a:lstStyle/>
        <a:p>
          <a:r>
            <a:rPr lang="tr-TR" sz="2000" b="1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Akademik Birim Yöneticileri</a:t>
          </a:r>
        </a:p>
      </dgm:t>
    </dgm:pt>
    <dgm:pt modelId="{248D955F-77FA-4C0F-9CBA-CE69CB91779E}" type="parTrans" cxnId="{ECF52546-12FF-43A8-AC3E-A674BB748645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A3AC81F-C8E3-4BCD-8795-46F7A7DF9917}" type="sibTrans" cxnId="{ECF52546-12FF-43A8-AC3E-A674BB748645}">
      <dgm:prSet/>
      <dgm:spPr/>
      <dgm:t>
        <a:bodyPr/>
        <a:lstStyle/>
        <a:p>
          <a:endParaRPr lang="tr-TR" sz="7200" b="1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78F3115-E87B-433E-98CD-533A5526EEFC}" type="pres">
      <dgm:prSet presAssocID="{66D123D1-78D3-4D69-BADB-1C849F8A65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6DA7482-61AF-46E4-B25D-789F1CE1DB06}" type="pres">
      <dgm:prSet presAssocID="{C0398630-6D28-4659-96D0-815245DA078F}" presName="hierRoot1" presStyleCnt="0">
        <dgm:presLayoutVars>
          <dgm:hierBranch val="init"/>
        </dgm:presLayoutVars>
      </dgm:prSet>
      <dgm:spPr/>
    </dgm:pt>
    <dgm:pt modelId="{E4F47B40-5BCA-4448-9FA0-D388345ABB52}" type="pres">
      <dgm:prSet presAssocID="{C0398630-6D28-4659-96D0-815245DA078F}" presName="rootComposite1" presStyleCnt="0"/>
      <dgm:spPr/>
    </dgm:pt>
    <dgm:pt modelId="{93299CF0-4719-4B5E-A94D-4FCFF96DF839}" type="pres">
      <dgm:prSet presAssocID="{C0398630-6D28-4659-96D0-815245DA078F}" presName="rootText1" presStyleLbl="node0" presStyleIdx="0" presStyleCnt="1" custScaleY="714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D615AF-259A-428C-965B-2E1134D77B3D}" type="pres">
      <dgm:prSet presAssocID="{C0398630-6D28-4659-96D0-815245DA078F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01EA81C-19AA-4372-8FD6-4CD3812D3198}" type="pres">
      <dgm:prSet presAssocID="{C0398630-6D28-4659-96D0-815245DA078F}" presName="hierChild2" presStyleCnt="0"/>
      <dgm:spPr/>
    </dgm:pt>
    <dgm:pt modelId="{2CCBF9D6-7750-4720-B0CF-01ADB1E54811}" type="pres">
      <dgm:prSet presAssocID="{E27133E9-FD1A-4FD8-8B59-DDB631466263}" presName="Name37" presStyleLbl="parChTrans1D2" presStyleIdx="0" presStyleCnt="1"/>
      <dgm:spPr/>
      <dgm:t>
        <a:bodyPr/>
        <a:lstStyle/>
        <a:p>
          <a:endParaRPr lang="tr-TR"/>
        </a:p>
      </dgm:t>
    </dgm:pt>
    <dgm:pt modelId="{106A4F23-35E0-42CE-8614-AD19A4D5DD57}" type="pres">
      <dgm:prSet presAssocID="{C548F06A-609B-424A-939F-1E5B30F90C5B}" presName="hierRoot2" presStyleCnt="0">
        <dgm:presLayoutVars>
          <dgm:hierBranch val="init"/>
        </dgm:presLayoutVars>
      </dgm:prSet>
      <dgm:spPr/>
    </dgm:pt>
    <dgm:pt modelId="{4C77C8C8-72B5-424A-9B5F-80BF7711F05D}" type="pres">
      <dgm:prSet presAssocID="{C548F06A-609B-424A-939F-1E5B30F90C5B}" presName="rootComposite" presStyleCnt="0"/>
      <dgm:spPr/>
    </dgm:pt>
    <dgm:pt modelId="{69EB1617-74B4-4023-8A38-0D296535BE1C}" type="pres">
      <dgm:prSet presAssocID="{C548F06A-609B-424A-939F-1E5B30F90C5B}" presName="rootText" presStyleLbl="node2" presStyleIdx="0" presStyleCnt="1" custScaleX="220817" custScaleY="6242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B156B53-BBEC-41CC-B3C3-C2EA6336F181}" type="pres">
      <dgm:prSet presAssocID="{C548F06A-609B-424A-939F-1E5B30F90C5B}" presName="rootConnector" presStyleLbl="node2" presStyleIdx="0" presStyleCnt="1"/>
      <dgm:spPr/>
      <dgm:t>
        <a:bodyPr/>
        <a:lstStyle/>
        <a:p>
          <a:endParaRPr lang="tr-TR"/>
        </a:p>
      </dgm:t>
    </dgm:pt>
    <dgm:pt modelId="{1F00D0A1-48B3-4BE4-B5D1-67B23F9335AE}" type="pres">
      <dgm:prSet presAssocID="{C548F06A-609B-424A-939F-1E5B30F90C5B}" presName="hierChild4" presStyleCnt="0"/>
      <dgm:spPr/>
    </dgm:pt>
    <dgm:pt modelId="{94765CC0-E6F9-4F55-86D5-476C1FC57718}" type="pres">
      <dgm:prSet presAssocID="{E451A462-78F2-49EC-AD55-8755E84001E3}" presName="Name37" presStyleLbl="parChTrans1D3" presStyleIdx="0" presStyleCnt="2"/>
      <dgm:spPr/>
      <dgm:t>
        <a:bodyPr/>
        <a:lstStyle/>
        <a:p>
          <a:endParaRPr lang="tr-TR"/>
        </a:p>
      </dgm:t>
    </dgm:pt>
    <dgm:pt modelId="{E6B54C54-FF0A-48DF-8B9F-591AA62AA814}" type="pres">
      <dgm:prSet presAssocID="{351300A7-30AA-413A-BF63-888BB9039774}" presName="hierRoot2" presStyleCnt="0">
        <dgm:presLayoutVars>
          <dgm:hierBranch val="init"/>
        </dgm:presLayoutVars>
      </dgm:prSet>
      <dgm:spPr/>
    </dgm:pt>
    <dgm:pt modelId="{DE13AB3B-D1F7-4105-A3A0-ABCFA5219B68}" type="pres">
      <dgm:prSet presAssocID="{351300A7-30AA-413A-BF63-888BB9039774}" presName="rootComposite" presStyleCnt="0"/>
      <dgm:spPr/>
    </dgm:pt>
    <dgm:pt modelId="{C578108A-7B68-42B6-B66F-725621E71B7C}" type="pres">
      <dgm:prSet presAssocID="{351300A7-30AA-413A-BF63-888BB9039774}" presName="rootText" presStyleLbl="node3" presStyleIdx="0" presStyleCnt="1" custScaleX="166426" custScaleY="59614" custLinFactNeighborX="3022" custLinFactNeighborY="-2014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91B06F1-32CE-4BCC-84DF-2DFFE42A311A}" type="pres">
      <dgm:prSet presAssocID="{351300A7-30AA-413A-BF63-888BB9039774}" presName="rootConnector" presStyleLbl="node3" presStyleIdx="0" presStyleCnt="1"/>
      <dgm:spPr/>
      <dgm:t>
        <a:bodyPr/>
        <a:lstStyle/>
        <a:p>
          <a:endParaRPr lang="tr-TR"/>
        </a:p>
      </dgm:t>
    </dgm:pt>
    <dgm:pt modelId="{2ADC71E8-6244-4D48-84DD-FB1B1CBD9BC7}" type="pres">
      <dgm:prSet presAssocID="{351300A7-30AA-413A-BF63-888BB9039774}" presName="hierChild4" presStyleCnt="0"/>
      <dgm:spPr/>
    </dgm:pt>
    <dgm:pt modelId="{69F23F10-682C-4BF7-84D4-B7F4E110CE42}" type="pres">
      <dgm:prSet presAssocID="{248D955F-77FA-4C0F-9CBA-CE69CB91779E}" presName="Name37" presStyleLbl="parChTrans1D4" presStyleIdx="0" presStyleCnt="8"/>
      <dgm:spPr/>
      <dgm:t>
        <a:bodyPr/>
        <a:lstStyle/>
        <a:p>
          <a:endParaRPr lang="tr-TR"/>
        </a:p>
      </dgm:t>
    </dgm:pt>
    <dgm:pt modelId="{65DD0F45-4BB6-4144-9270-4F557D887B30}" type="pres">
      <dgm:prSet presAssocID="{2CEB6C6B-287C-4A6E-836B-66C1051DAA75}" presName="hierRoot2" presStyleCnt="0">
        <dgm:presLayoutVars>
          <dgm:hierBranch val="init"/>
        </dgm:presLayoutVars>
      </dgm:prSet>
      <dgm:spPr/>
    </dgm:pt>
    <dgm:pt modelId="{C6FA82DC-58D5-45A7-B1B7-8E3F1E6D92D6}" type="pres">
      <dgm:prSet presAssocID="{2CEB6C6B-287C-4A6E-836B-66C1051DAA75}" presName="rootComposite" presStyleCnt="0"/>
      <dgm:spPr/>
    </dgm:pt>
    <dgm:pt modelId="{7515D0AA-ED75-4BCE-946F-A232F0242D04}" type="pres">
      <dgm:prSet presAssocID="{2CEB6C6B-287C-4A6E-836B-66C1051DAA75}" presName="rootText" presStyleLbl="node4" presStyleIdx="0" presStyleCnt="7" custScaleY="6060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5706B91-7F09-4609-BAB5-1891A02DE308}" type="pres">
      <dgm:prSet presAssocID="{2CEB6C6B-287C-4A6E-836B-66C1051DAA75}" presName="rootConnector" presStyleLbl="node4" presStyleIdx="0" presStyleCnt="7"/>
      <dgm:spPr/>
      <dgm:t>
        <a:bodyPr/>
        <a:lstStyle/>
        <a:p>
          <a:endParaRPr lang="tr-TR"/>
        </a:p>
      </dgm:t>
    </dgm:pt>
    <dgm:pt modelId="{687D3F2E-27EE-4C14-AEBD-26E7E2723CA7}" type="pres">
      <dgm:prSet presAssocID="{2CEB6C6B-287C-4A6E-836B-66C1051DAA75}" presName="hierChild4" presStyleCnt="0"/>
      <dgm:spPr/>
    </dgm:pt>
    <dgm:pt modelId="{5B26946E-699E-44BD-852F-74FC41095086}" type="pres">
      <dgm:prSet presAssocID="{D439B143-0920-4309-A92D-A03DAD17751D}" presName="Name37" presStyleLbl="parChTrans1D4" presStyleIdx="1" presStyleCnt="8"/>
      <dgm:spPr/>
      <dgm:t>
        <a:bodyPr/>
        <a:lstStyle/>
        <a:p>
          <a:endParaRPr lang="tr-TR"/>
        </a:p>
      </dgm:t>
    </dgm:pt>
    <dgm:pt modelId="{47C884B1-5EF9-4A7A-9D9D-77BE9F6A4789}" type="pres">
      <dgm:prSet presAssocID="{89E0041B-7E75-44E8-B2EA-16455F69789C}" presName="hierRoot2" presStyleCnt="0">
        <dgm:presLayoutVars>
          <dgm:hierBranch val="init"/>
        </dgm:presLayoutVars>
      </dgm:prSet>
      <dgm:spPr/>
    </dgm:pt>
    <dgm:pt modelId="{93935ACF-968B-4B0F-BA41-9A689A8BAB2D}" type="pres">
      <dgm:prSet presAssocID="{89E0041B-7E75-44E8-B2EA-16455F69789C}" presName="rootComposite" presStyleCnt="0"/>
      <dgm:spPr/>
    </dgm:pt>
    <dgm:pt modelId="{894A7D1B-F901-4943-8EAB-A5E0406859BC}" type="pres">
      <dgm:prSet presAssocID="{89E0041B-7E75-44E8-B2EA-16455F69789C}" presName="rootText" presStyleLbl="node4" presStyleIdx="1" presStyleCnt="7" custScaleY="14431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DAF4C75-D6E4-470C-BAFE-689A2B4E0CD0}" type="pres">
      <dgm:prSet presAssocID="{89E0041B-7E75-44E8-B2EA-16455F69789C}" presName="rootConnector" presStyleLbl="node4" presStyleIdx="1" presStyleCnt="7"/>
      <dgm:spPr/>
      <dgm:t>
        <a:bodyPr/>
        <a:lstStyle/>
        <a:p>
          <a:endParaRPr lang="tr-TR"/>
        </a:p>
      </dgm:t>
    </dgm:pt>
    <dgm:pt modelId="{BA560D16-267D-4A26-B41D-55BCD090A0AA}" type="pres">
      <dgm:prSet presAssocID="{89E0041B-7E75-44E8-B2EA-16455F69789C}" presName="hierChild4" presStyleCnt="0"/>
      <dgm:spPr/>
    </dgm:pt>
    <dgm:pt modelId="{66BC62B2-7A06-43FE-B56B-D004243F7ECB}" type="pres">
      <dgm:prSet presAssocID="{89E0041B-7E75-44E8-B2EA-16455F69789C}" presName="hierChild5" presStyleCnt="0"/>
      <dgm:spPr/>
    </dgm:pt>
    <dgm:pt modelId="{DA38FC2D-3771-4916-B3DC-B65AEE2BF406}" type="pres">
      <dgm:prSet presAssocID="{2F4B354C-BC67-42BE-8B18-55310AE69106}" presName="Name111" presStyleLbl="parChTrans1D4" presStyleIdx="2" presStyleCnt="8"/>
      <dgm:spPr/>
      <dgm:t>
        <a:bodyPr/>
        <a:lstStyle/>
        <a:p>
          <a:endParaRPr lang="tr-TR"/>
        </a:p>
      </dgm:t>
    </dgm:pt>
    <dgm:pt modelId="{9FDE5800-B839-440A-8174-2926EE3EE2DE}" type="pres">
      <dgm:prSet presAssocID="{7E5D83DC-F121-4A84-B581-95EF0185C678}" presName="hierRoot3" presStyleCnt="0">
        <dgm:presLayoutVars>
          <dgm:hierBranch val="init"/>
        </dgm:presLayoutVars>
      </dgm:prSet>
      <dgm:spPr/>
    </dgm:pt>
    <dgm:pt modelId="{E5718B14-6713-4D93-8A1C-19BC55912E6A}" type="pres">
      <dgm:prSet presAssocID="{7E5D83DC-F121-4A84-B581-95EF0185C678}" presName="rootComposite3" presStyleCnt="0"/>
      <dgm:spPr/>
    </dgm:pt>
    <dgm:pt modelId="{5D472F8D-2941-44B8-BE6C-3AA6A9EF0263}" type="pres">
      <dgm:prSet presAssocID="{7E5D83DC-F121-4A84-B581-95EF0185C678}" presName="rootText3" presStyleLbl="asst4" presStyleIdx="0" presStyleCnt="1" custScaleY="39351" custLinFactX="19959" custLinFactNeighborX="100000" custLinFactNeighborY="-4900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71D23A6-DF81-41CB-A9A2-F066389F75D9}" type="pres">
      <dgm:prSet presAssocID="{7E5D83DC-F121-4A84-B581-95EF0185C678}" presName="rootConnector3" presStyleLbl="asst4" presStyleIdx="0" presStyleCnt="1"/>
      <dgm:spPr/>
      <dgm:t>
        <a:bodyPr/>
        <a:lstStyle/>
        <a:p>
          <a:endParaRPr lang="tr-TR"/>
        </a:p>
      </dgm:t>
    </dgm:pt>
    <dgm:pt modelId="{45EA5809-AB79-4B8C-B449-1C372B9AB358}" type="pres">
      <dgm:prSet presAssocID="{7E5D83DC-F121-4A84-B581-95EF0185C678}" presName="hierChild6" presStyleCnt="0"/>
      <dgm:spPr/>
    </dgm:pt>
    <dgm:pt modelId="{F4921DD5-6075-42A3-A099-0A2AF00D0A68}" type="pres">
      <dgm:prSet presAssocID="{7E5D83DC-F121-4A84-B581-95EF0185C678}" presName="hierChild7" presStyleCnt="0"/>
      <dgm:spPr/>
    </dgm:pt>
    <dgm:pt modelId="{766B20B1-F1EF-497B-B30E-5926CBEE987A}" type="pres">
      <dgm:prSet presAssocID="{2CEB6C6B-287C-4A6E-836B-66C1051DAA75}" presName="hierChild5" presStyleCnt="0"/>
      <dgm:spPr/>
    </dgm:pt>
    <dgm:pt modelId="{87F2934A-B66E-4C8C-B379-85C7974EA737}" type="pres">
      <dgm:prSet presAssocID="{01CFE3D2-BB8F-4437-B479-D84F4659CBD7}" presName="Name37" presStyleLbl="parChTrans1D4" presStyleIdx="3" presStyleCnt="8"/>
      <dgm:spPr/>
      <dgm:t>
        <a:bodyPr/>
        <a:lstStyle/>
        <a:p>
          <a:endParaRPr lang="tr-TR"/>
        </a:p>
      </dgm:t>
    </dgm:pt>
    <dgm:pt modelId="{679BCF1A-309D-4DBB-9079-6706063FFCFE}" type="pres">
      <dgm:prSet presAssocID="{15F21217-7A1A-436E-A8DF-E122EC453D8D}" presName="hierRoot2" presStyleCnt="0">
        <dgm:presLayoutVars>
          <dgm:hierBranch val="init"/>
        </dgm:presLayoutVars>
      </dgm:prSet>
      <dgm:spPr/>
    </dgm:pt>
    <dgm:pt modelId="{E5C421D2-E88E-4614-8296-A5F37B45B29A}" type="pres">
      <dgm:prSet presAssocID="{15F21217-7A1A-436E-A8DF-E122EC453D8D}" presName="rootComposite" presStyleCnt="0"/>
      <dgm:spPr/>
    </dgm:pt>
    <dgm:pt modelId="{D1AD0064-7443-4621-B6E7-20B13F146784}" type="pres">
      <dgm:prSet presAssocID="{15F21217-7A1A-436E-A8DF-E122EC453D8D}" presName="rootText" presStyleLbl="node4" presStyleIdx="2" presStyleCnt="7" custScaleY="6060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25ECEC10-3CBB-4A9A-98E3-FA1B3D2030E9}" type="pres">
      <dgm:prSet presAssocID="{15F21217-7A1A-436E-A8DF-E122EC453D8D}" presName="rootConnector" presStyleLbl="node4" presStyleIdx="2" presStyleCnt="7"/>
      <dgm:spPr/>
      <dgm:t>
        <a:bodyPr/>
        <a:lstStyle/>
        <a:p>
          <a:endParaRPr lang="tr-TR"/>
        </a:p>
      </dgm:t>
    </dgm:pt>
    <dgm:pt modelId="{5DE917C3-9D8B-41E6-8FA5-B372B2B5F22D}" type="pres">
      <dgm:prSet presAssocID="{15F21217-7A1A-436E-A8DF-E122EC453D8D}" presName="hierChild4" presStyleCnt="0"/>
      <dgm:spPr/>
    </dgm:pt>
    <dgm:pt modelId="{EBB0B5E1-9479-46DD-900C-AB79AC03184E}" type="pres">
      <dgm:prSet presAssocID="{15F21217-7A1A-436E-A8DF-E122EC453D8D}" presName="hierChild5" presStyleCnt="0"/>
      <dgm:spPr/>
    </dgm:pt>
    <dgm:pt modelId="{53E64764-9D27-41AB-ADFE-457D70904CC6}" type="pres">
      <dgm:prSet presAssocID="{2964BDDC-2354-4315-9450-40EC80F81450}" presName="Name37" presStyleLbl="parChTrans1D4" presStyleIdx="4" presStyleCnt="8"/>
      <dgm:spPr/>
      <dgm:t>
        <a:bodyPr/>
        <a:lstStyle/>
        <a:p>
          <a:endParaRPr lang="tr-TR"/>
        </a:p>
      </dgm:t>
    </dgm:pt>
    <dgm:pt modelId="{3775E7C7-89A8-48BE-8DF3-EBA04D8A5089}" type="pres">
      <dgm:prSet presAssocID="{FEDF3479-EAF4-4F54-A587-D02952605819}" presName="hierRoot2" presStyleCnt="0">
        <dgm:presLayoutVars>
          <dgm:hierBranch val="init"/>
        </dgm:presLayoutVars>
      </dgm:prSet>
      <dgm:spPr/>
    </dgm:pt>
    <dgm:pt modelId="{C53C09A9-B917-4F35-AA7F-24DCF12AA0A6}" type="pres">
      <dgm:prSet presAssocID="{FEDF3479-EAF4-4F54-A587-D02952605819}" presName="rootComposite" presStyleCnt="0"/>
      <dgm:spPr/>
    </dgm:pt>
    <dgm:pt modelId="{7FF00DDE-7E9E-466C-B35E-EDE244667688}" type="pres">
      <dgm:prSet presAssocID="{FEDF3479-EAF4-4F54-A587-D02952605819}" presName="rootText" presStyleLbl="node4" presStyleIdx="3" presStyleCnt="7" custScaleY="6060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4CCE52C-5453-4313-9922-3CF0DD57C6A6}" type="pres">
      <dgm:prSet presAssocID="{FEDF3479-EAF4-4F54-A587-D02952605819}" presName="rootConnector" presStyleLbl="node4" presStyleIdx="3" presStyleCnt="7"/>
      <dgm:spPr/>
      <dgm:t>
        <a:bodyPr/>
        <a:lstStyle/>
        <a:p>
          <a:endParaRPr lang="tr-TR"/>
        </a:p>
      </dgm:t>
    </dgm:pt>
    <dgm:pt modelId="{3F0815AE-6D6E-483C-AED7-4F312CE67C0A}" type="pres">
      <dgm:prSet presAssocID="{FEDF3479-EAF4-4F54-A587-D02952605819}" presName="hierChild4" presStyleCnt="0"/>
      <dgm:spPr/>
    </dgm:pt>
    <dgm:pt modelId="{97B1C849-D4B7-41AD-B5EE-FE11144E7B95}" type="pres">
      <dgm:prSet presAssocID="{5807B629-14BA-453D-9C34-70ED7954537E}" presName="Name37" presStyleLbl="parChTrans1D4" presStyleIdx="5" presStyleCnt="8"/>
      <dgm:spPr/>
      <dgm:t>
        <a:bodyPr/>
        <a:lstStyle/>
        <a:p>
          <a:endParaRPr lang="tr-TR"/>
        </a:p>
      </dgm:t>
    </dgm:pt>
    <dgm:pt modelId="{BF22EF5F-FA15-48BD-989F-20FE691C2FCF}" type="pres">
      <dgm:prSet presAssocID="{BB0131E0-BF36-4CE7-8790-949A42229C39}" presName="hierRoot2" presStyleCnt="0">
        <dgm:presLayoutVars>
          <dgm:hierBranch val="init"/>
        </dgm:presLayoutVars>
      </dgm:prSet>
      <dgm:spPr/>
    </dgm:pt>
    <dgm:pt modelId="{8048EC44-1131-49B6-841A-8ABDE5DC4E1A}" type="pres">
      <dgm:prSet presAssocID="{BB0131E0-BF36-4CE7-8790-949A42229C39}" presName="rootComposite" presStyleCnt="0"/>
      <dgm:spPr/>
    </dgm:pt>
    <dgm:pt modelId="{21AF3861-B5F3-4E9E-B21F-5973E65E1B05}" type="pres">
      <dgm:prSet presAssocID="{BB0131E0-BF36-4CE7-8790-949A42229C39}" presName="rootText" presStyleLbl="node4" presStyleIdx="4" presStyleCnt="7" custScaleY="234899" custLinFactNeighborX="-1007" custLinFactNeighborY="-2014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0E9F03A-8D06-4070-BF28-19F2A55F7822}" type="pres">
      <dgm:prSet presAssocID="{BB0131E0-BF36-4CE7-8790-949A42229C39}" presName="rootConnector" presStyleLbl="node4" presStyleIdx="4" presStyleCnt="7"/>
      <dgm:spPr/>
      <dgm:t>
        <a:bodyPr/>
        <a:lstStyle/>
        <a:p>
          <a:endParaRPr lang="tr-TR"/>
        </a:p>
      </dgm:t>
    </dgm:pt>
    <dgm:pt modelId="{B4AD3745-F3F6-48B9-B00A-28AECD3400BE}" type="pres">
      <dgm:prSet presAssocID="{BB0131E0-BF36-4CE7-8790-949A42229C39}" presName="hierChild4" presStyleCnt="0"/>
      <dgm:spPr/>
    </dgm:pt>
    <dgm:pt modelId="{0584CF2C-201C-487A-A75C-382A285982B2}" type="pres">
      <dgm:prSet presAssocID="{BB0131E0-BF36-4CE7-8790-949A42229C39}" presName="hierChild5" presStyleCnt="0"/>
      <dgm:spPr/>
    </dgm:pt>
    <dgm:pt modelId="{BA7FDFD1-1A98-441A-AF02-CE92C49B1E3A}" type="pres">
      <dgm:prSet presAssocID="{FEDF3479-EAF4-4F54-A587-D02952605819}" presName="hierChild5" presStyleCnt="0"/>
      <dgm:spPr/>
    </dgm:pt>
    <dgm:pt modelId="{0179FA2B-49D6-4E3C-A891-0C06D43F9300}" type="pres">
      <dgm:prSet presAssocID="{0223A618-F425-40D3-A025-BAFD6A10E9B6}" presName="Name37" presStyleLbl="parChTrans1D4" presStyleIdx="6" presStyleCnt="8"/>
      <dgm:spPr/>
      <dgm:t>
        <a:bodyPr/>
        <a:lstStyle/>
        <a:p>
          <a:endParaRPr lang="tr-TR"/>
        </a:p>
      </dgm:t>
    </dgm:pt>
    <dgm:pt modelId="{D822C74F-252F-41E5-97A1-A15EAB344DDF}" type="pres">
      <dgm:prSet presAssocID="{12A3974C-BA95-4CE4-AABE-0673490F5B04}" presName="hierRoot2" presStyleCnt="0">
        <dgm:presLayoutVars>
          <dgm:hierBranch val="init"/>
        </dgm:presLayoutVars>
      </dgm:prSet>
      <dgm:spPr/>
    </dgm:pt>
    <dgm:pt modelId="{93D66DF8-9AC5-4D41-973E-E2CD22CF91BB}" type="pres">
      <dgm:prSet presAssocID="{12A3974C-BA95-4CE4-AABE-0673490F5B04}" presName="rootComposite" presStyleCnt="0"/>
      <dgm:spPr/>
    </dgm:pt>
    <dgm:pt modelId="{8C209C68-B51D-4163-81C1-6D1412879C35}" type="pres">
      <dgm:prSet presAssocID="{12A3974C-BA95-4CE4-AABE-0673490F5B04}" presName="rootText" presStyleLbl="node4" presStyleIdx="5" presStyleCnt="7" custScaleY="6060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44F334F-EB6F-4A94-A0CD-DA2D99B4A545}" type="pres">
      <dgm:prSet presAssocID="{12A3974C-BA95-4CE4-AABE-0673490F5B04}" presName="rootConnector" presStyleLbl="node4" presStyleIdx="5" presStyleCnt="7"/>
      <dgm:spPr/>
      <dgm:t>
        <a:bodyPr/>
        <a:lstStyle/>
        <a:p>
          <a:endParaRPr lang="tr-TR"/>
        </a:p>
      </dgm:t>
    </dgm:pt>
    <dgm:pt modelId="{CABB4A1B-822C-4FA0-BCE2-897F806AE147}" type="pres">
      <dgm:prSet presAssocID="{12A3974C-BA95-4CE4-AABE-0673490F5B04}" presName="hierChild4" presStyleCnt="0"/>
      <dgm:spPr/>
    </dgm:pt>
    <dgm:pt modelId="{6B6C2B45-C0EE-4BF7-836E-79D152495D4D}" type="pres">
      <dgm:prSet presAssocID="{0556549E-78A2-4E40-8B22-3943E9D72274}" presName="Name37" presStyleLbl="parChTrans1D4" presStyleIdx="7" presStyleCnt="8"/>
      <dgm:spPr/>
      <dgm:t>
        <a:bodyPr/>
        <a:lstStyle/>
        <a:p>
          <a:endParaRPr lang="tr-TR"/>
        </a:p>
      </dgm:t>
    </dgm:pt>
    <dgm:pt modelId="{A21DF195-D328-43B3-9343-63BA5A7D5A88}" type="pres">
      <dgm:prSet presAssocID="{B7EB27B8-C170-4D2F-873A-3724C56AD4B0}" presName="hierRoot2" presStyleCnt="0">
        <dgm:presLayoutVars>
          <dgm:hierBranch val="init"/>
        </dgm:presLayoutVars>
      </dgm:prSet>
      <dgm:spPr/>
    </dgm:pt>
    <dgm:pt modelId="{4256AD2D-B5CE-46C0-9E6E-5F18C81F9E47}" type="pres">
      <dgm:prSet presAssocID="{B7EB27B8-C170-4D2F-873A-3724C56AD4B0}" presName="rootComposite" presStyleCnt="0"/>
      <dgm:spPr/>
    </dgm:pt>
    <dgm:pt modelId="{0FD65DB8-C70D-4DDF-8427-3D0038B4CF6C}" type="pres">
      <dgm:prSet presAssocID="{B7EB27B8-C170-4D2F-873A-3724C56AD4B0}" presName="rootText" presStyleLbl="node4" presStyleIdx="6" presStyleCnt="7" custScaleY="13426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7787C91-E4F9-4CBC-85E9-FEC2D9482929}" type="pres">
      <dgm:prSet presAssocID="{B7EB27B8-C170-4D2F-873A-3724C56AD4B0}" presName="rootConnector" presStyleLbl="node4" presStyleIdx="6" presStyleCnt="7"/>
      <dgm:spPr/>
      <dgm:t>
        <a:bodyPr/>
        <a:lstStyle/>
        <a:p>
          <a:endParaRPr lang="tr-TR"/>
        </a:p>
      </dgm:t>
    </dgm:pt>
    <dgm:pt modelId="{AC97E42D-2863-4FFD-9820-EE26BE8C6C28}" type="pres">
      <dgm:prSet presAssocID="{B7EB27B8-C170-4D2F-873A-3724C56AD4B0}" presName="hierChild4" presStyleCnt="0"/>
      <dgm:spPr/>
    </dgm:pt>
    <dgm:pt modelId="{081609E5-5D60-46E7-9C62-ECDC934609A5}" type="pres">
      <dgm:prSet presAssocID="{B7EB27B8-C170-4D2F-873A-3724C56AD4B0}" presName="hierChild5" presStyleCnt="0"/>
      <dgm:spPr/>
    </dgm:pt>
    <dgm:pt modelId="{97A8F123-E287-44DF-A9B0-60952AAF8BEC}" type="pres">
      <dgm:prSet presAssocID="{12A3974C-BA95-4CE4-AABE-0673490F5B04}" presName="hierChild5" presStyleCnt="0"/>
      <dgm:spPr/>
    </dgm:pt>
    <dgm:pt modelId="{E236FAAB-CB52-415C-81D2-1E485D34EF18}" type="pres">
      <dgm:prSet presAssocID="{351300A7-30AA-413A-BF63-888BB9039774}" presName="hierChild5" presStyleCnt="0"/>
      <dgm:spPr/>
    </dgm:pt>
    <dgm:pt modelId="{4976A0B0-6C5B-49D1-BB9C-4D7BF424959C}" type="pres">
      <dgm:prSet presAssocID="{C548F06A-609B-424A-939F-1E5B30F90C5B}" presName="hierChild5" presStyleCnt="0"/>
      <dgm:spPr/>
    </dgm:pt>
    <dgm:pt modelId="{841C0E14-B3D1-4388-B473-32FD04BE8BE1}" type="pres">
      <dgm:prSet presAssocID="{B04D6465-16DF-4CFB-AB3D-8B687D9F5651}" presName="Name111" presStyleLbl="parChTrans1D3" presStyleIdx="1" presStyleCnt="2"/>
      <dgm:spPr/>
      <dgm:t>
        <a:bodyPr/>
        <a:lstStyle/>
        <a:p>
          <a:endParaRPr lang="tr-TR"/>
        </a:p>
      </dgm:t>
    </dgm:pt>
    <dgm:pt modelId="{87216B05-45D3-4E0B-A75A-270F902DEE04}" type="pres">
      <dgm:prSet presAssocID="{F9CC08CD-F1AC-47C8-A664-B81A922F9DF4}" presName="hierRoot3" presStyleCnt="0">
        <dgm:presLayoutVars>
          <dgm:hierBranch val="init"/>
        </dgm:presLayoutVars>
      </dgm:prSet>
      <dgm:spPr/>
    </dgm:pt>
    <dgm:pt modelId="{DA0EE5A4-E067-46E5-A8E4-2A98DB8A09A5}" type="pres">
      <dgm:prSet presAssocID="{F9CC08CD-F1AC-47C8-A664-B81A922F9DF4}" presName="rootComposite3" presStyleCnt="0"/>
      <dgm:spPr/>
    </dgm:pt>
    <dgm:pt modelId="{1FD38243-1481-4B19-A98D-E5C4C3B58DA2}" type="pres">
      <dgm:prSet presAssocID="{F9CC08CD-F1AC-47C8-A664-B81A922F9DF4}" presName="rootText3" presStyleLbl="asst2" presStyleIdx="0" presStyleCnt="1" custScaleY="61092" custLinFactNeighborY="-87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892FEEE-F2BA-4F4B-8652-A79BA6431A52}" type="pres">
      <dgm:prSet presAssocID="{F9CC08CD-F1AC-47C8-A664-B81A922F9DF4}" presName="rootConnector3" presStyleLbl="asst2" presStyleIdx="0" presStyleCnt="1"/>
      <dgm:spPr/>
      <dgm:t>
        <a:bodyPr/>
        <a:lstStyle/>
        <a:p>
          <a:endParaRPr lang="tr-TR"/>
        </a:p>
      </dgm:t>
    </dgm:pt>
    <dgm:pt modelId="{F2CECB3A-D658-4621-A4E8-1304CFFB596B}" type="pres">
      <dgm:prSet presAssocID="{F9CC08CD-F1AC-47C8-A664-B81A922F9DF4}" presName="hierChild6" presStyleCnt="0"/>
      <dgm:spPr/>
    </dgm:pt>
    <dgm:pt modelId="{09A230D8-5251-4F57-B895-394309C984EE}" type="pres">
      <dgm:prSet presAssocID="{F9CC08CD-F1AC-47C8-A664-B81A922F9DF4}" presName="hierChild7" presStyleCnt="0"/>
      <dgm:spPr/>
    </dgm:pt>
    <dgm:pt modelId="{9D258124-8266-4701-8BC3-213BF9F63772}" type="pres">
      <dgm:prSet presAssocID="{C0398630-6D28-4659-96D0-815245DA078F}" presName="hierChild3" presStyleCnt="0"/>
      <dgm:spPr/>
    </dgm:pt>
  </dgm:ptLst>
  <dgm:cxnLst>
    <dgm:cxn modelId="{945DD909-F847-407F-9EE4-DB5BCA2E228C}" type="presOf" srcId="{0223A618-F425-40D3-A025-BAFD6A10E9B6}" destId="{0179FA2B-49D6-4E3C-A891-0C06D43F9300}" srcOrd="0" destOrd="0" presId="urn:microsoft.com/office/officeart/2005/8/layout/orgChart1"/>
    <dgm:cxn modelId="{CB2F0D9E-8634-4962-BE5A-9ADF9815900E}" srcId="{351300A7-30AA-413A-BF63-888BB9039774}" destId="{15F21217-7A1A-436E-A8DF-E122EC453D8D}" srcOrd="1" destOrd="0" parTransId="{01CFE3D2-BB8F-4437-B479-D84F4659CBD7}" sibTransId="{A427F39B-BE80-4491-B737-95F379C24445}"/>
    <dgm:cxn modelId="{DBB1F60C-5F42-45EE-B9B3-EAA42E2BBDAD}" type="presOf" srcId="{15F21217-7A1A-436E-A8DF-E122EC453D8D}" destId="{25ECEC10-3CBB-4A9A-98E3-FA1B3D2030E9}" srcOrd="1" destOrd="0" presId="urn:microsoft.com/office/officeart/2005/8/layout/orgChart1"/>
    <dgm:cxn modelId="{FB6BF0FD-647D-47C6-BD92-5B3087499641}" type="presOf" srcId="{2CEB6C6B-287C-4A6E-836B-66C1051DAA75}" destId="{7515D0AA-ED75-4BCE-946F-A232F0242D04}" srcOrd="0" destOrd="0" presId="urn:microsoft.com/office/officeart/2005/8/layout/orgChart1"/>
    <dgm:cxn modelId="{A14DC80F-85F2-4F06-B6D0-FED0537BAE6C}" type="presOf" srcId="{B7EB27B8-C170-4D2F-873A-3724C56AD4B0}" destId="{07787C91-E4F9-4CBC-85E9-FEC2D9482929}" srcOrd="1" destOrd="0" presId="urn:microsoft.com/office/officeart/2005/8/layout/orgChart1"/>
    <dgm:cxn modelId="{149363E2-BC7C-441A-A432-CBB7CC7B25A0}" type="presOf" srcId="{12A3974C-BA95-4CE4-AABE-0673490F5B04}" destId="{B44F334F-EB6F-4A94-A0CD-DA2D99B4A545}" srcOrd="1" destOrd="0" presId="urn:microsoft.com/office/officeart/2005/8/layout/orgChart1"/>
    <dgm:cxn modelId="{FC0BB304-1DC9-43FB-93B2-B87F7C0D6941}" type="presOf" srcId="{C548F06A-609B-424A-939F-1E5B30F90C5B}" destId="{69EB1617-74B4-4023-8A38-0D296535BE1C}" srcOrd="0" destOrd="0" presId="urn:microsoft.com/office/officeart/2005/8/layout/orgChart1"/>
    <dgm:cxn modelId="{63718D87-5809-4D61-9206-725A1DBDE13C}" type="presOf" srcId="{89E0041B-7E75-44E8-B2EA-16455F69789C}" destId="{894A7D1B-F901-4943-8EAB-A5E0406859BC}" srcOrd="0" destOrd="0" presId="urn:microsoft.com/office/officeart/2005/8/layout/orgChart1"/>
    <dgm:cxn modelId="{C9318FE2-57FC-4056-9E78-A688503642B9}" srcId="{C548F06A-609B-424A-939F-1E5B30F90C5B}" destId="{F9CC08CD-F1AC-47C8-A664-B81A922F9DF4}" srcOrd="0" destOrd="0" parTransId="{B04D6465-16DF-4CFB-AB3D-8B687D9F5651}" sibTransId="{6E61FFB1-596A-471B-B63C-C1C7AE54C5EB}"/>
    <dgm:cxn modelId="{E4B85679-17AC-4443-A9D7-FBAC89BC5686}" type="presOf" srcId="{2964BDDC-2354-4315-9450-40EC80F81450}" destId="{53E64764-9D27-41AB-ADFE-457D70904CC6}" srcOrd="0" destOrd="0" presId="urn:microsoft.com/office/officeart/2005/8/layout/orgChart1"/>
    <dgm:cxn modelId="{C08CB9F4-6440-4F8F-A1D5-6864D110EFE6}" type="presOf" srcId="{D439B143-0920-4309-A92D-A03DAD17751D}" destId="{5B26946E-699E-44BD-852F-74FC41095086}" srcOrd="0" destOrd="0" presId="urn:microsoft.com/office/officeart/2005/8/layout/orgChart1"/>
    <dgm:cxn modelId="{C9F090C4-4298-4A7A-B82F-D0117818ED1E}" srcId="{C548F06A-609B-424A-939F-1E5B30F90C5B}" destId="{351300A7-30AA-413A-BF63-888BB9039774}" srcOrd="1" destOrd="0" parTransId="{E451A462-78F2-49EC-AD55-8755E84001E3}" sibTransId="{B6654D79-3903-47EB-B600-EE5F7067C5DC}"/>
    <dgm:cxn modelId="{00D7AED3-7B70-4872-A8F5-6BEC61B4F69B}" type="presOf" srcId="{89E0041B-7E75-44E8-B2EA-16455F69789C}" destId="{4DAF4C75-D6E4-470C-BAFE-689A2B4E0CD0}" srcOrd="1" destOrd="0" presId="urn:microsoft.com/office/officeart/2005/8/layout/orgChart1"/>
    <dgm:cxn modelId="{846A2262-9A0F-44B7-AC0C-7CF05A83C9D4}" type="presOf" srcId="{2F4B354C-BC67-42BE-8B18-55310AE69106}" destId="{DA38FC2D-3771-4916-B3DC-B65AEE2BF406}" srcOrd="0" destOrd="0" presId="urn:microsoft.com/office/officeart/2005/8/layout/orgChart1"/>
    <dgm:cxn modelId="{62EE234B-127F-4384-83C0-E0EAE55CDE77}" type="presOf" srcId="{B04D6465-16DF-4CFB-AB3D-8B687D9F5651}" destId="{841C0E14-B3D1-4388-B473-32FD04BE8BE1}" srcOrd="0" destOrd="0" presId="urn:microsoft.com/office/officeart/2005/8/layout/orgChart1"/>
    <dgm:cxn modelId="{2232341E-33B3-4931-9973-40A2287CC213}" type="presOf" srcId="{F9CC08CD-F1AC-47C8-A664-B81A922F9DF4}" destId="{1FD38243-1481-4B19-A98D-E5C4C3B58DA2}" srcOrd="0" destOrd="0" presId="urn:microsoft.com/office/officeart/2005/8/layout/orgChart1"/>
    <dgm:cxn modelId="{CFD53A2A-EE2C-4EF0-93DE-00124EDA27CE}" srcId="{351300A7-30AA-413A-BF63-888BB9039774}" destId="{FEDF3479-EAF4-4F54-A587-D02952605819}" srcOrd="2" destOrd="0" parTransId="{2964BDDC-2354-4315-9450-40EC80F81450}" sibTransId="{7F8BBF26-1266-49D0-A8DF-D971099EBB9A}"/>
    <dgm:cxn modelId="{7F5155F0-D733-41FC-B975-22DB801C5804}" srcId="{FEDF3479-EAF4-4F54-A587-D02952605819}" destId="{BB0131E0-BF36-4CE7-8790-949A42229C39}" srcOrd="0" destOrd="0" parTransId="{5807B629-14BA-453D-9C34-70ED7954537E}" sibTransId="{516FFF9E-58BA-4C4B-B96D-B4FE535D189B}"/>
    <dgm:cxn modelId="{DEC41383-A552-456B-8721-68D760459244}" type="presOf" srcId="{5807B629-14BA-453D-9C34-70ED7954537E}" destId="{97B1C849-D4B7-41AD-B5EE-FE11144E7B95}" srcOrd="0" destOrd="0" presId="urn:microsoft.com/office/officeart/2005/8/layout/orgChart1"/>
    <dgm:cxn modelId="{3EE87284-0852-45CF-BCB4-12EB109E7C6A}" type="presOf" srcId="{7E5D83DC-F121-4A84-B581-95EF0185C678}" destId="{5D472F8D-2941-44B8-BE6C-3AA6A9EF0263}" srcOrd="0" destOrd="0" presId="urn:microsoft.com/office/officeart/2005/8/layout/orgChart1"/>
    <dgm:cxn modelId="{8063C18C-B6BC-4A9D-A17B-25296089D279}" type="presOf" srcId="{351300A7-30AA-413A-BF63-888BB9039774}" destId="{C91B06F1-32CE-4BCC-84DF-2DFFE42A311A}" srcOrd="1" destOrd="0" presId="urn:microsoft.com/office/officeart/2005/8/layout/orgChart1"/>
    <dgm:cxn modelId="{0FCFE0A7-D98F-4B8C-9179-6899B1D817D1}" type="presOf" srcId="{12A3974C-BA95-4CE4-AABE-0673490F5B04}" destId="{8C209C68-B51D-4163-81C1-6D1412879C35}" srcOrd="0" destOrd="0" presId="urn:microsoft.com/office/officeart/2005/8/layout/orgChart1"/>
    <dgm:cxn modelId="{2AB4D684-29B1-4044-947D-97D4E2A9A3AD}" srcId="{89E0041B-7E75-44E8-B2EA-16455F69789C}" destId="{7E5D83DC-F121-4A84-B581-95EF0185C678}" srcOrd="0" destOrd="0" parTransId="{2F4B354C-BC67-42BE-8B18-55310AE69106}" sibTransId="{F7A9B727-A916-45F2-938B-99E911A34ADB}"/>
    <dgm:cxn modelId="{C9750918-183E-4ABD-A2F0-90448CB21EE4}" type="presOf" srcId="{BB0131E0-BF36-4CE7-8790-949A42229C39}" destId="{21AF3861-B5F3-4E9E-B21F-5973E65E1B05}" srcOrd="0" destOrd="0" presId="urn:microsoft.com/office/officeart/2005/8/layout/orgChart1"/>
    <dgm:cxn modelId="{B31A3FD5-821C-48DA-8F20-B250F12127C1}" srcId="{351300A7-30AA-413A-BF63-888BB9039774}" destId="{12A3974C-BA95-4CE4-AABE-0673490F5B04}" srcOrd="3" destOrd="0" parTransId="{0223A618-F425-40D3-A025-BAFD6A10E9B6}" sibTransId="{81CE6A28-9D2F-4EB3-B0E2-5FD09F9DDF82}"/>
    <dgm:cxn modelId="{F06C1D17-4633-4F46-B1ED-6B6E489BD372}" type="presOf" srcId="{C0398630-6D28-4659-96D0-815245DA078F}" destId="{93299CF0-4719-4B5E-A94D-4FCFF96DF839}" srcOrd="0" destOrd="0" presId="urn:microsoft.com/office/officeart/2005/8/layout/orgChart1"/>
    <dgm:cxn modelId="{34E79717-A458-43B8-8B2B-D8311E7F4EF4}" type="presOf" srcId="{15F21217-7A1A-436E-A8DF-E122EC453D8D}" destId="{D1AD0064-7443-4621-B6E7-20B13F146784}" srcOrd="0" destOrd="0" presId="urn:microsoft.com/office/officeart/2005/8/layout/orgChart1"/>
    <dgm:cxn modelId="{361FBA67-D6F7-410F-8A0B-5341129AE478}" type="presOf" srcId="{66D123D1-78D3-4D69-BADB-1C849F8A65E6}" destId="{378F3115-E87B-433E-98CD-533A5526EEFC}" srcOrd="0" destOrd="0" presId="urn:microsoft.com/office/officeart/2005/8/layout/orgChart1"/>
    <dgm:cxn modelId="{15A32544-747E-4F99-AF2F-71C4F802BF00}" type="presOf" srcId="{248D955F-77FA-4C0F-9CBA-CE69CB91779E}" destId="{69F23F10-682C-4BF7-84D4-B7F4E110CE42}" srcOrd="0" destOrd="0" presId="urn:microsoft.com/office/officeart/2005/8/layout/orgChart1"/>
    <dgm:cxn modelId="{31A3D05B-596D-485A-97C2-645AC98DF8A8}" type="presOf" srcId="{F9CC08CD-F1AC-47C8-A664-B81A922F9DF4}" destId="{3892FEEE-F2BA-4F4B-8652-A79BA6431A52}" srcOrd="1" destOrd="0" presId="urn:microsoft.com/office/officeart/2005/8/layout/orgChart1"/>
    <dgm:cxn modelId="{D9AA8505-D869-4F81-AB19-AC01D1BC073A}" type="presOf" srcId="{FEDF3479-EAF4-4F54-A587-D02952605819}" destId="{44CCE52C-5453-4313-9922-3CF0DD57C6A6}" srcOrd="1" destOrd="0" presId="urn:microsoft.com/office/officeart/2005/8/layout/orgChart1"/>
    <dgm:cxn modelId="{2CA666C1-8943-455F-A962-CAB154E9B7AA}" type="presOf" srcId="{E27133E9-FD1A-4FD8-8B59-DDB631466263}" destId="{2CCBF9D6-7750-4720-B0CF-01ADB1E54811}" srcOrd="0" destOrd="0" presId="urn:microsoft.com/office/officeart/2005/8/layout/orgChart1"/>
    <dgm:cxn modelId="{9D0364FD-78A8-426A-B34F-388C15DB4E93}" type="presOf" srcId="{C0398630-6D28-4659-96D0-815245DA078F}" destId="{B0D615AF-259A-428C-965B-2E1134D77B3D}" srcOrd="1" destOrd="0" presId="urn:microsoft.com/office/officeart/2005/8/layout/orgChart1"/>
    <dgm:cxn modelId="{ECF52546-12FF-43A8-AC3E-A674BB748645}" srcId="{351300A7-30AA-413A-BF63-888BB9039774}" destId="{2CEB6C6B-287C-4A6E-836B-66C1051DAA75}" srcOrd="0" destOrd="0" parTransId="{248D955F-77FA-4C0F-9CBA-CE69CB91779E}" sibTransId="{9A3AC81F-C8E3-4BCD-8795-46F7A7DF9917}"/>
    <dgm:cxn modelId="{F2987ABE-4464-4473-883C-9A719C284037}" srcId="{2CEB6C6B-287C-4A6E-836B-66C1051DAA75}" destId="{89E0041B-7E75-44E8-B2EA-16455F69789C}" srcOrd="0" destOrd="0" parTransId="{D439B143-0920-4309-A92D-A03DAD17751D}" sibTransId="{4E89CA18-4426-4297-934D-6A7FAF2E837E}"/>
    <dgm:cxn modelId="{D246877A-3711-43D9-ADAF-77D1555BBA02}" type="presOf" srcId="{FEDF3479-EAF4-4F54-A587-D02952605819}" destId="{7FF00DDE-7E9E-466C-B35E-EDE244667688}" srcOrd="0" destOrd="0" presId="urn:microsoft.com/office/officeart/2005/8/layout/orgChart1"/>
    <dgm:cxn modelId="{4464B9AC-E82C-44E4-A785-DBEF3FC5B806}" type="presOf" srcId="{BB0131E0-BF36-4CE7-8790-949A42229C39}" destId="{40E9F03A-8D06-4070-BF28-19F2A55F7822}" srcOrd="1" destOrd="0" presId="urn:microsoft.com/office/officeart/2005/8/layout/orgChart1"/>
    <dgm:cxn modelId="{C4527985-B122-4FCB-BD22-22D910CAD94F}" type="presOf" srcId="{01CFE3D2-BB8F-4437-B479-D84F4659CBD7}" destId="{87F2934A-B66E-4C8C-B379-85C7974EA737}" srcOrd="0" destOrd="0" presId="urn:microsoft.com/office/officeart/2005/8/layout/orgChart1"/>
    <dgm:cxn modelId="{E1066E20-2508-4C6C-B055-080D96FB6AAB}" srcId="{C0398630-6D28-4659-96D0-815245DA078F}" destId="{C548F06A-609B-424A-939F-1E5B30F90C5B}" srcOrd="0" destOrd="0" parTransId="{E27133E9-FD1A-4FD8-8B59-DDB631466263}" sibTransId="{622C47CB-6F94-402C-8CF1-141EA6E347F7}"/>
    <dgm:cxn modelId="{BA71343A-792A-43F3-9771-948F51D542E6}" type="presOf" srcId="{351300A7-30AA-413A-BF63-888BB9039774}" destId="{C578108A-7B68-42B6-B66F-725621E71B7C}" srcOrd="0" destOrd="0" presId="urn:microsoft.com/office/officeart/2005/8/layout/orgChart1"/>
    <dgm:cxn modelId="{76C15590-A079-47A3-B904-841F858C4499}" type="presOf" srcId="{C548F06A-609B-424A-939F-1E5B30F90C5B}" destId="{0B156B53-BBEC-41CC-B3C3-C2EA6336F181}" srcOrd="1" destOrd="0" presId="urn:microsoft.com/office/officeart/2005/8/layout/orgChart1"/>
    <dgm:cxn modelId="{0F885AE5-F8ED-4B46-BBD5-46CA1EA1FE33}" type="presOf" srcId="{0556549E-78A2-4E40-8B22-3943E9D72274}" destId="{6B6C2B45-C0EE-4BF7-836E-79D152495D4D}" srcOrd="0" destOrd="0" presId="urn:microsoft.com/office/officeart/2005/8/layout/orgChart1"/>
    <dgm:cxn modelId="{17D407A6-E786-4A82-B472-50322C6B6F31}" type="presOf" srcId="{E451A462-78F2-49EC-AD55-8755E84001E3}" destId="{94765CC0-E6F9-4F55-86D5-476C1FC57718}" srcOrd="0" destOrd="0" presId="urn:microsoft.com/office/officeart/2005/8/layout/orgChart1"/>
    <dgm:cxn modelId="{FE66ACEE-8FE2-46F1-980C-4BB51A5BCDE2}" type="presOf" srcId="{2CEB6C6B-287C-4A6E-836B-66C1051DAA75}" destId="{05706B91-7F09-4609-BAB5-1891A02DE308}" srcOrd="1" destOrd="0" presId="urn:microsoft.com/office/officeart/2005/8/layout/orgChart1"/>
    <dgm:cxn modelId="{610A7120-4C83-45A7-86A9-A4C6DB4DD6B4}" type="presOf" srcId="{B7EB27B8-C170-4D2F-873A-3724C56AD4B0}" destId="{0FD65DB8-C70D-4DDF-8427-3D0038B4CF6C}" srcOrd="0" destOrd="0" presId="urn:microsoft.com/office/officeart/2005/8/layout/orgChart1"/>
    <dgm:cxn modelId="{BCB736D6-403A-40DD-9A7F-046EF3718C81}" type="presOf" srcId="{7E5D83DC-F121-4A84-B581-95EF0185C678}" destId="{571D23A6-DF81-41CB-A9A2-F066389F75D9}" srcOrd="1" destOrd="0" presId="urn:microsoft.com/office/officeart/2005/8/layout/orgChart1"/>
    <dgm:cxn modelId="{2CD598B0-DDFD-480C-821F-DE1A557BA44D}" srcId="{12A3974C-BA95-4CE4-AABE-0673490F5B04}" destId="{B7EB27B8-C170-4D2F-873A-3724C56AD4B0}" srcOrd="0" destOrd="0" parTransId="{0556549E-78A2-4E40-8B22-3943E9D72274}" sibTransId="{E5DB52FE-7CF9-45FD-ABAB-8F4F10981F88}"/>
    <dgm:cxn modelId="{D51E2972-A6ED-409B-98EB-48F30E32A15E}" srcId="{66D123D1-78D3-4D69-BADB-1C849F8A65E6}" destId="{C0398630-6D28-4659-96D0-815245DA078F}" srcOrd="0" destOrd="0" parTransId="{04C0E6A6-94C3-4DB4-810B-D54F4ECFA511}" sibTransId="{571EFF4E-2C55-4FF5-B48F-5E8E4D43FC53}"/>
    <dgm:cxn modelId="{431075CA-027B-454B-80FF-E524D7962D0A}" type="presParOf" srcId="{378F3115-E87B-433E-98CD-533A5526EEFC}" destId="{76DA7482-61AF-46E4-B25D-789F1CE1DB06}" srcOrd="0" destOrd="0" presId="urn:microsoft.com/office/officeart/2005/8/layout/orgChart1"/>
    <dgm:cxn modelId="{926B3F4F-9DF7-4B10-90BF-44AD14E73112}" type="presParOf" srcId="{76DA7482-61AF-46E4-B25D-789F1CE1DB06}" destId="{E4F47B40-5BCA-4448-9FA0-D388345ABB52}" srcOrd="0" destOrd="0" presId="urn:microsoft.com/office/officeart/2005/8/layout/orgChart1"/>
    <dgm:cxn modelId="{3B7C7C38-522C-4249-819F-1F662D0B20CD}" type="presParOf" srcId="{E4F47B40-5BCA-4448-9FA0-D388345ABB52}" destId="{93299CF0-4719-4B5E-A94D-4FCFF96DF839}" srcOrd="0" destOrd="0" presId="urn:microsoft.com/office/officeart/2005/8/layout/orgChart1"/>
    <dgm:cxn modelId="{43ABC4CD-D06E-4FC2-BC9E-112F72A1E807}" type="presParOf" srcId="{E4F47B40-5BCA-4448-9FA0-D388345ABB52}" destId="{B0D615AF-259A-428C-965B-2E1134D77B3D}" srcOrd="1" destOrd="0" presId="urn:microsoft.com/office/officeart/2005/8/layout/orgChart1"/>
    <dgm:cxn modelId="{656B9A7F-FB5D-4362-8437-646DF34C3EA1}" type="presParOf" srcId="{76DA7482-61AF-46E4-B25D-789F1CE1DB06}" destId="{F01EA81C-19AA-4372-8FD6-4CD3812D3198}" srcOrd="1" destOrd="0" presId="urn:microsoft.com/office/officeart/2005/8/layout/orgChart1"/>
    <dgm:cxn modelId="{1C303988-9DA0-4597-9DA5-1C99DD93220F}" type="presParOf" srcId="{F01EA81C-19AA-4372-8FD6-4CD3812D3198}" destId="{2CCBF9D6-7750-4720-B0CF-01ADB1E54811}" srcOrd="0" destOrd="0" presId="urn:microsoft.com/office/officeart/2005/8/layout/orgChart1"/>
    <dgm:cxn modelId="{A4A00621-4B2F-4DAF-9665-EE266657401A}" type="presParOf" srcId="{F01EA81C-19AA-4372-8FD6-4CD3812D3198}" destId="{106A4F23-35E0-42CE-8614-AD19A4D5DD57}" srcOrd="1" destOrd="0" presId="urn:microsoft.com/office/officeart/2005/8/layout/orgChart1"/>
    <dgm:cxn modelId="{A0DC33AE-B4B4-482A-BEC2-E92AF5E556F7}" type="presParOf" srcId="{106A4F23-35E0-42CE-8614-AD19A4D5DD57}" destId="{4C77C8C8-72B5-424A-9B5F-80BF7711F05D}" srcOrd="0" destOrd="0" presId="urn:microsoft.com/office/officeart/2005/8/layout/orgChart1"/>
    <dgm:cxn modelId="{6DC7E48F-A447-48E0-9CC9-96958086259C}" type="presParOf" srcId="{4C77C8C8-72B5-424A-9B5F-80BF7711F05D}" destId="{69EB1617-74B4-4023-8A38-0D296535BE1C}" srcOrd="0" destOrd="0" presId="urn:microsoft.com/office/officeart/2005/8/layout/orgChart1"/>
    <dgm:cxn modelId="{4F2B47B3-FCFC-4C78-86C0-586A903D2615}" type="presParOf" srcId="{4C77C8C8-72B5-424A-9B5F-80BF7711F05D}" destId="{0B156B53-BBEC-41CC-B3C3-C2EA6336F181}" srcOrd="1" destOrd="0" presId="urn:microsoft.com/office/officeart/2005/8/layout/orgChart1"/>
    <dgm:cxn modelId="{ED911DC5-C861-4CBD-9909-A1B7A054EF89}" type="presParOf" srcId="{106A4F23-35E0-42CE-8614-AD19A4D5DD57}" destId="{1F00D0A1-48B3-4BE4-B5D1-67B23F9335AE}" srcOrd="1" destOrd="0" presId="urn:microsoft.com/office/officeart/2005/8/layout/orgChart1"/>
    <dgm:cxn modelId="{305DFD8F-5B5A-4618-9B95-E191C48CF584}" type="presParOf" srcId="{1F00D0A1-48B3-4BE4-B5D1-67B23F9335AE}" destId="{94765CC0-E6F9-4F55-86D5-476C1FC57718}" srcOrd="0" destOrd="0" presId="urn:microsoft.com/office/officeart/2005/8/layout/orgChart1"/>
    <dgm:cxn modelId="{ABBE2DDE-4A74-463D-805A-C6224E31345A}" type="presParOf" srcId="{1F00D0A1-48B3-4BE4-B5D1-67B23F9335AE}" destId="{E6B54C54-FF0A-48DF-8B9F-591AA62AA814}" srcOrd="1" destOrd="0" presId="urn:microsoft.com/office/officeart/2005/8/layout/orgChart1"/>
    <dgm:cxn modelId="{63281ED0-F348-470B-91F0-4701D36F713E}" type="presParOf" srcId="{E6B54C54-FF0A-48DF-8B9F-591AA62AA814}" destId="{DE13AB3B-D1F7-4105-A3A0-ABCFA5219B68}" srcOrd="0" destOrd="0" presId="urn:microsoft.com/office/officeart/2005/8/layout/orgChart1"/>
    <dgm:cxn modelId="{99DCDE79-45C9-443B-86C4-040E8BFD2B02}" type="presParOf" srcId="{DE13AB3B-D1F7-4105-A3A0-ABCFA5219B68}" destId="{C578108A-7B68-42B6-B66F-725621E71B7C}" srcOrd="0" destOrd="0" presId="urn:microsoft.com/office/officeart/2005/8/layout/orgChart1"/>
    <dgm:cxn modelId="{6D9BAF2C-B536-46E2-8B88-16E993DDFB90}" type="presParOf" srcId="{DE13AB3B-D1F7-4105-A3A0-ABCFA5219B68}" destId="{C91B06F1-32CE-4BCC-84DF-2DFFE42A311A}" srcOrd="1" destOrd="0" presId="urn:microsoft.com/office/officeart/2005/8/layout/orgChart1"/>
    <dgm:cxn modelId="{2AB7EAD7-ECE5-49A0-A6E7-2CECFECD056E}" type="presParOf" srcId="{E6B54C54-FF0A-48DF-8B9F-591AA62AA814}" destId="{2ADC71E8-6244-4D48-84DD-FB1B1CBD9BC7}" srcOrd="1" destOrd="0" presId="urn:microsoft.com/office/officeart/2005/8/layout/orgChart1"/>
    <dgm:cxn modelId="{FD8F51AA-0B30-4BF5-AE7A-2A67CB8DE5DE}" type="presParOf" srcId="{2ADC71E8-6244-4D48-84DD-FB1B1CBD9BC7}" destId="{69F23F10-682C-4BF7-84D4-B7F4E110CE42}" srcOrd="0" destOrd="0" presId="urn:microsoft.com/office/officeart/2005/8/layout/orgChart1"/>
    <dgm:cxn modelId="{9D0148F0-79D6-4751-A53B-4222B2C9C738}" type="presParOf" srcId="{2ADC71E8-6244-4D48-84DD-FB1B1CBD9BC7}" destId="{65DD0F45-4BB6-4144-9270-4F557D887B30}" srcOrd="1" destOrd="0" presId="urn:microsoft.com/office/officeart/2005/8/layout/orgChart1"/>
    <dgm:cxn modelId="{D34D8661-DEA0-4F51-BBCA-7AEAE28F6A8F}" type="presParOf" srcId="{65DD0F45-4BB6-4144-9270-4F557D887B30}" destId="{C6FA82DC-58D5-45A7-B1B7-8E3F1E6D92D6}" srcOrd="0" destOrd="0" presId="urn:microsoft.com/office/officeart/2005/8/layout/orgChart1"/>
    <dgm:cxn modelId="{8603A368-62B5-4B69-97F9-9E8B4CDEF665}" type="presParOf" srcId="{C6FA82DC-58D5-45A7-B1B7-8E3F1E6D92D6}" destId="{7515D0AA-ED75-4BCE-946F-A232F0242D04}" srcOrd="0" destOrd="0" presId="urn:microsoft.com/office/officeart/2005/8/layout/orgChart1"/>
    <dgm:cxn modelId="{62B015D0-8F5B-4038-932A-27E296B3945B}" type="presParOf" srcId="{C6FA82DC-58D5-45A7-B1B7-8E3F1E6D92D6}" destId="{05706B91-7F09-4609-BAB5-1891A02DE308}" srcOrd="1" destOrd="0" presId="urn:microsoft.com/office/officeart/2005/8/layout/orgChart1"/>
    <dgm:cxn modelId="{8DC1352D-62A8-43D7-BD9F-2172646F2356}" type="presParOf" srcId="{65DD0F45-4BB6-4144-9270-4F557D887B30}" destId="{687D3F2E-27EE-4C14-AEBD-26E7E2723CA7}" srcOrd="1" destOrd="0" presId="urn:microsoft.com/office/officeart/2005/8/layout/orgChart1"/>
    <dgm:cxn modelId="{34D55D6A-C06C-480A-97B2-4459C1997DDC}" type="presParOf" srcId="{687D3F2E-27EE-4C14-AEBD-26E7E2723CA7}" destId="{5B26946E-699E-44BD-852F-74FC41095086}" srcOrd="0" destOrd="0" presId="urn:microsoft.com/office/officeart/2005/8/layout/orgChart1"/>
    <dgm:cxn modelId="{471DD779-711D-4A21-B898-1534114554B8}" type="presParOf" srcId="{687D3F2E-27EE-4C14-AEBD-26E7E2723CA7}" destId="{47C884B1-5EF9-4A7A-9D9D-77BE9F6A4789}" srcOrd="1" destOrd="0" presId="urn:microsoft.com/office/officeart/2005/8/layout/orgChart1"/>
    <dgm:cxn modelId="{D6DD648F-D89A-4491-BE26-71BF83B5AFD0}" type="presParOf" srcId="{47C884B1-5EF9-4A7A-9D9D-77BE9F6A4789}" destId="{93935ACF-968B-4B0F-BA41-9A689A8BAB2D}" srcOrd="0" destOrd="0" presId="urn:microsoft.com/office/officeart/2005/8/layout/orgChart1"/>
    <dgm:cxn modelId="{CE326163-2134-4D36-893E-4116E9ECE151}" type="presParOf" srcId="{93935ACF-968B-4B0F-BA41-9A689A8BAB2D}" destId="{894A7D1B-F901-4943-8EAB-A5E0406859BC}" srcOrd="0" destOrd="0" presId="urn:microsoft.com/office/officeart/2005/8/layout/orgChart1"/>
    <dgm:cxn modelId="{1B036C3A-F431-49A9-AAAD-CF6DCB42EBB5}" type="presParOf" srcId="{93935ACF-968B-4B0F-BA41-9A689A8BAB2D}" destId="{4DAF4C75-D6E4-470C-BAFE-689A2B4E0CD0}" srcOrd="1" destOrd="0" presId="urn:microsoft.com/office/officeart/2005/8/layout/orgChart1"/>
    <dgm:cxn modelId="{8D4D4A4C-A966-421D-9160-7AED083E5C34}" type="presParOf" srcId="{47C884B1-5EF9-4A7A-9D9D-77BE9F6A4789}" destId="{BA560D16-267D-4A26-B41D-55BCD090A0AA}" srcOrd="1" destOrd="0" presId="urn:microsoft.com/office/officeart/2005/8/layout/orgChart1"/>
    <dgm:cxn modelId="{6095E86E-0288-49EB-84C4-9A845E87F853}" type="presParOf" srcId="{47C884B1-5EF9-4A7A-9D9D-77BE9F6A4789}" destId="{66BC62B2-7A06-43FE-B56B-D004243F7ECB}" srcOrd="2" destOrd="0" presId="urn:microsoft.com/office/officeart/2005/8/layout/orgChart1"/>
    <dgm:cxn modelId="{3A21D49A-7AFA-49A0-980F-971485BC5792}" type="presParOf" srcId="{66BC62B2-7A06-43FE-B56B-D004243F7ECB}" destId="{DA38FC2D-3771-4916-B3DC-B65AEE2BF406}" srcOrd="0" destOrd="0" presId="urn:microsoft.com/office/officeart/2005/8/layout/orgChart1"/>
    <dgm:cxn modelId="{F46ECEF7-85CC-46A3-8B63-3F9520299FF9}" type="presParOf" srcId="{66BC62B2-7A06-43FE-B56B-D004243F7ECB}" destId="{9FDE5800-B839-440A-8174-2926EE3EE2DE}" srcOrd="1" destOrd="0" presId="urn:microsoft.com/office/officeart/2005/8/layout/orgChart1"/>
    <dgm:cxn modelId="{3E9731D9-3308-46AC-803C-A87AC2D66133}" type="presParOf" srcId="{9FDE5800-B839-440A-8174-2926EE3EE2DE}" destId="{E5718B14-6713-4D93-8A1C-19BC55912E6A}" srcOrd="0" destOrd="0" presId="urn:microsoft.com/office/officeart/2005/8/layout/orgChart1"/>
    <dgm:cxn modelId="{C7A83A6B-E4B6-4C80-A3F8-9FAF2A97940D}" type="presParOf" srcId="{E5718B14-6713-4D93-8A1C-19BC55912E6A}" destId="{5D472F8D-2941-44B8-BE6C-3AA6A9EF0263}" srcOrd="0" destOrd="0" presId="urn:microsoft.com/office/officeart/2005/8/layout/orgChart1"/>
    <dgm:cxn modelId="{0189A18D-8CB7-4860-B90C-37E32EDE3502}" type="presParOf" srcId="{E5718B14-6713-4D93-8A1C-19BC55912E6A}" destId="{571D23A6-DF81-41CB-A9A2-F066389F75D9}" srcOrd="1" destOrd="0" presId="urn:microsoft.com/office/officeart/2005/8/layout/orgChart1"/>
    <dgm:cxn modelId="{31D3F0B4-CA07-4A20-B42A-E8F0081F2117}" type="presParOf" srcId="{9FDE5800-B839-440A-8174-2926EE3EE2DE}" destId="{45EA5809-AB79-4B8C-B449-1C372B9AB358}" srcOrd="1" destOrd="0" presId="urn:microsoft.com/office/officeart/2005/8/layout/orgChart1"/>
    <dgm:cxn modelId="{DDB662CC-C546-4BB7-B99C-678373F29DB3}" type="presParOf" srcId="{9FDE5800-B839-440A-8174-2926EE3EE2DE}" destId="{F4921DD5-6075-42A3-A099-0A2AF00D0A68}" srcOrd="2" destOrd="0" presId="urn:microsoft.com/office/officeart/2005/8/layout/orgChart1"/>
    <dgm:cxn modelId="{B7F41645-069E-47F0-8A2A-19F5299F4C37}" type="presParOf" srcId="{65DD0F45-4BB6-4144-9270-4F557D887B30}" destId="{766B20B1-F1EF-497B-B30E-5926CBEE987A}" srcOrd="2" destOrd="0" presId="urn:microsoft.com/office/officeart/2005/8/layout/orgChart1"/>
    <dgm:cxn modelId="{325C15FA-D85B-46E4-87E7-70476BDDFE22}" type="presParOf" srcId="{2ADC71E8-6244-4D48-84DD-FB1B1CBD9BC7}" destId="{87F2934A-B66E-4C8C-B379-85C7974EA737}" srcOrd="2" destOrd="0" presId="urn:microsoft.com/office/officeart/2005/8/layout/orgChart1"/>
    <dgm:cxn modelId="{AB489E15-03D7-494A-9A0B-592361AACDD8}" type="presParOf" srcId="{2ADC71E8-6244-4D48-84DD-FB1B1CBD9BC7}" destId="{679BCF1A-309D-4DBB-9079-6706063FFCFE}" srcOrd="3" destOrd="0" presId="urn:microsoft.com/office/officeart/2005/8/layout/orgChart1"/>
    <dgm:cxn modelId="{1CF6EF3B-FE02-472B-A321-5C2976F5382A}" type="presParOf" srcId="{679BCF1A-309D-4DBB-9079-6706063FFCFE}" destId="{E5C421D2-E88E-4614-8296-A5F37B45B29A}" srcOrd="0" destOrd="0" presId="urn:microsoft.com/office/officeart/2005/8/layout/orgChart1"/>
    <dgm:cxn modelId="{CC6DB3FA-47EC-4D96-A46F-E56866E52A4F}" type="presParOf" srcId="{E5C421D2-E88E-4614-8296-A5F37B45B29A}" destId="{D1AD0064-7443-4621-B6E7-20B13F146784}" srcOrd="0" destOrd="0" presId="urn:microsoft.com/office/officeart/2005/8/layout/orgChart1"/>
    <dgm:cxn modelId="{1EC07EEB-FAE1-4E9C-94D7-F5E27A71DC65}" type="presParOf" srcId="{E5C421D2-E88E-4614-8296-A5F37B45B29A}" destId="{25ECEC10-3CBB-4A9A-98E3-FA1B3D2030E9}" srcOrd="1" destOrd="0" presId="urn:microsoft.com/office/officeart/2005/8/layout/orgChart1"/>
    <dgm:cxn modelId="{17EA2FA5-B848-4A24-8065-CC3DED68E84B}" type="presParOf" srcId="{679BCF1A-309D-4DBB-9079-6706063FFCFE}" destId="{5DE917C3-9D8B-41E6-8FA5-B372B2B5F22D}" srcOrd="1" destOrd="0" presId="urn:microsoft.com/office/officeart/2005/8/layout/orgChart1"/>
    <dgm:cxn modelId="{BE6F5E8E-0FCD-483E-A9C3-3FF598F831D6}" type="presParOf" srcId="{679BCF1A-309D-4DBB-9079-6706063FFCFE}" destId="{EBB0B5E1-9479-46DD-900C-AB79AC03184E}" srcOrd="2" destOrd="0" presId="urn:microsoft.com/office/officeart/2005/8/layout/orgChart1"/>
    <dgm:cxn modelId="{F27C4F21-A5B5-42BA-9F7E-83A880A06B6F}" type="presParOf" srcId="{2ADC71E8-6244-4D48-84DD-FB1B1CBD9BC7}" destId="{53E64764-9D27-41AB-ADFE-457D70904CC6}" srcOrd="4" destOrd="0" presId="urn:microsoft.com/office/officeart/2005/8/layout/orgChart1"/>
    <dgm:cxn modelId="{B89D88E7-C415-450A-AC82-5485983B43C0}" type="presParOf" srcId="{2ADC71E8-6244-4D48-84DD-FB1B1CBD9BC7}" destId="{3775E7C7-89A8-48BE-8DF3-EBA04D8A5089}" srcOrd="5" destOrd="0" presId="urn:microsoft.com/office/officeart/2005/8/layout/orgChart1"/>
    <dgm:cxn modelId="{005AE0FA-173D-4700-9596-90A2781322B5}" type="presParOf" srcId="{3775E7C7-89A8-48BE-8DF3-EBA04D8A5089}" destId="{C53C09A9-B917-4F35-AA7F-24DCF12AA0A6}" srcOrd="0" destOrd="0" presId="urn:microsoft.com/office/officeart/2005/8/layout/orgChart1"/>
    <dgm:cxn modelId="{E5CC81FF-DDF6-4AEF-B81F-999EF68F9359}" type="presParOf" srcId="{C53C09A9-B917-4F35-AA7F-24DCF12AA0A6}" destId="{7FF00DDE-7E9E-466C-B35E-EDE244667688}" srcOrd="0" destOrd="0" presId="urn:microsoft.com/office/officeart/2005/8/layout/orgChart1"/>
    <dgm:cxn modelId="{9A6140A2-80B2-49B1-8CA1-C29E823542D8}" type="presParOf" srcId="{C53C09A9-B917-4F35-AA7F-24DCF12AA0A6}" destId="{44CCE52C-5453-4313-9922-3CF0DD57C6A6}" srcOrd="1" destOrd="0" presId="urn:microsoft.com/office/officeart/2005/8/layout/orgChart1"/>
    <dgm:cxn modelId="{E9CC26EB-5E6A-4865-A773-AF2F88FE9816}" type="presParOf" srcId="{3775E7C7-89A8-48BE-8DF3-EBA04D8A5089}" destId="{3F0815AE-6D6E-483C-AED7-4F312CE67C0A}" srcOrd="1" destOrd="0" presId="urn:microsoft.com/office/officeart/2005/8/layout/orgChart1"/>
    <dgm:cxn modelId="{050DF803-64B0-4199-A307-DFEA1EEECAF5}" type="presParOf" srcId="{3F0815AE-6D6E-483C-AED7-4F312CE67C0A}" destId="{97B1C849-D4B7-41AD-B5EE-FE11144E7B95}" srcOrd="0" destOrd="0" presId="urn:microsoft.com/office/officeart/2005/8/layout/orgChart1"/>
    <dgm:cxn modelId="{59DCFB58-DF9F-42C2-A03B-C7ECCA53D21C}" type="presParOf" srcId="{3F0815AE-6D6E-483C-AED7-4F312CE67C0A}" destId="{BF22EF5F-FA15-48BD-989F-20FE691C2FCF}" srcOrd="1" destOrd="0" presId="urn:microsoft.com/office/officeart/2005/8/layout/orgChart1"/>
    <dgm:cxn modelId="{16E469C2-6583-4ADA-9C95-CADDE466B5FF}" type="presParOf" srcId="{BF22EF5F-FA15-48BD-989F-20FE691C2FCF}" destId="{8048EC44-1131-49B6-841A-8ABDE5DC4E1A}" srcOrd="0" destOrd="0" presId="urn:microsoft.com/office/officeart/2005/8/layout/orgChart1"/>
    <dgm:cxn modelId="{7D953D43-F741-48E5-A7C9-799490427908}" type="presParOf" srcId="{8048EC44-1131-49B6-841A-8ABDE5DC4E1A}" destId="{21AF3861-B5F3-4E9E-B21F-5973E65E1B05}" srcOrd="0" destOrd="0" presId="urn:microsoft.com/office/officeart/2005/8/layout/orgChart1"/>
    <dgm:cxn modelId="{C90975D5-B469-4C9A-8673-75C740F65725}" type="presParOf" srcId="{8048EC44-1131-49B6-841A-8ABDE5DC4E1A}" destId="{40E9F03A-8D06-4070-BF28-19F2A55F7822}" srcOrd="1" destOrd="0" presId="urn:microsoft.com/office/officeart/2005/8/layout/orgChart1"/>
    <dgm:cxn modelId="{E27A274E-19A7-44A0-BF28-805E1262A923}" type="presParOf" srcId="{BF22EF5F-FA15-48BD-989F-20FE691C2FCF}" destId="{B4AD3745-F3F6-48B9-B00A-28AECD3400BE}" srcOrd="1" destOrd="0" presId="urn:microsoft.com/office/officeart/2005/8/layout/orgChart1"/>
    <dgm:cxn modelId="{99F2BEA0-BCAE-4FCC-89FA-633986AA8A87}" type="presParOf" srcId="{BF22EF5F-FA15-48BD-989F-20FE691C2FCF}" destId="{0584CF2C-201C-487A-A75C-382A285982B2}" srcOrd="2" destOrd="0" presId="urn:microsoft.com/office/officeart/2005/8/layout/orgChart1"/>
    <dgm:cxn modelId="{74EF36E6-1E63-4746-AEE6-B7FFCD546F44}" type="presParOf" srcId="{3775E7C7-89A8-48BE-8DF3-EBA04D8A5089}" destId="{BA7FDFD1-1A98-441A-AF02-CE92C49B1E3A}" srcOrd="2" destOrd="0" presId="urn:microsoft.com/office/officeart/2005/8/layout/orgChart1"/>
    <dgm:cxn modelId="{9E515B76-79A6-4221-9C8E-D9C264EC660F}" type="presParOf" srcId="{2ADC71E8-6244-4D48-84DD-FB1B1CBD9BC7}" destId="{0179FA2B-49D6-4E3C-A891-0C06D43F9300}" srcOrd="6" destOrd="0" presId="urn:microsoft.com/office/officeart/2005/8/layout/orgChart1"/>
    <dgm:cxn modelId="{7A57D857-1EDD-4EAA-93E4-1FBCD3DBDC57}" type="presParOf" srcId="{2ADC71E8-6244-4D48-84DD-FB1B1CBD9BC7}" destId="{D822C74F-252F-41E5-97A1-A15EAB344DDF}" srcOrd="7" destOrd="0" presId="urn:microsoft.com/office/officeart/2005/8/layout/orgChart1"/>
    <dgm:cxn modelId="{6D6FB8B9-5F2F-4295-BB24-58C935E4F2B1}" type="presParOf" srcId="{D822C74F-252F-41E5-97A1-A15EAB344DDF}" destId="{93D66DF8-9AC5-4D41-973E-E2CD22CF91BB}" srcOrd="0" destOrd="0" presId="urn:microsoft.com/office/officeart/2005/8/layout/orgChart1"/>
    <dgm:cxn modelId="{ED70FEBE-6E0F-4337-A3A7-9A993B220678}" type="presParOf" srcId="{93D66DF8-9AC5-4D41-973E-E2CD22CF91BB}" destId="{8C209C68-B51D-4163-81C1-6D1412879C35}" srcOrd="0" destOrd="0" presId="urn:microsoft.com/office/officeart/2005/8/layout/orgChart1"/>
    <dgm:cxn modelId="{B51D31EE-932E-4837-8E20-DBC81CE0AE65}" type="presParOf" srcId="{93D66DF8-9AC5-4D41-973E-E2CD22CF91BB}" destId="{B44F334F-EB6F-4A94-A0CD-DA2D99B4A545}" srcOrd="1" destOrd="0" presId="urn:microsoft.com/office/officeart/2005/8/layout/orgChart1"/>
    <dgm:cxn modelId="{F44F2DE1-7487-44BD-93AE-FEA79A32E8A3}" type="presParOf" srcId="{D822C74F-252F-41E5-97A1-A15EAB344DDF}" destId="{CABB4A1B-822C-4FA0-BCE2-897F806AE147}" srcOrd="1" destOrd="0" presId="urn:microsoft.com/office/officeart/2005/8/layout/orgChart1"/>
    <dgm:cxn modelId="{A2CE6483-98E1-422B-9C5E-43D2A160C9FE}" type="presParOf" srcId="{CABB4A1B-822C-4FA0-BCE2-897F806AE147}" destId="{6B6C2B45-C0EE-4BF7-836E-79D152495D4D}" srcOrd="0" destOrd="0" presId="urn:microsoft.com/office/officeart/2005/8/layout/orgChart1"/>
    <dgm:cxn modelId="{3A4AC436-F201-4229-BC37-E7B856E142E7}" type="presParOf" srcId="{CABB4A1B-822C-4FA0-BCE2-897F806AE147}" destId="{A21DF195-D328-43B3-9343-63BA5A7D5A88}" srcOrd="1" destOrd="0" presId="urn:microsoft.com/office/officeart/2005/8/layout/orgChart1"/>
    <dgm:cxn modelId="{87FD2F9C-CED2-4B44-8A63-C8A484733E82}" type="presParOf" srcId="{A21DF195-D328-43B3-9343-63BA5A7D5A88}" destId="{4256AD2D-B5CE-46C0-9E6E-5F18C81F9E47}" srcOrd="0" destOrd="0" presId="urn:microsoft.com/office/officeart/2005/8/layout/orgChart1"/>
    <dgm:cxn modelId="{31271774-2ECC-45A3-B602-88B4A1FAFA5E}" type="presParOf" srcId="{4256AD2D-B5CE-46C0-9E6E-5F18C81F9E47}" destId="{0FD65DB8-C70D-4DDF-8427-3D0038B4CF6C}" srcOrd="0" destOrd="0" presId="urn:microsoft.com/office/officeart/2005/8/layout/orgChart1"/>
    <dgm:cxn modelId="{CFC71DB7-CEBD-4388-9CE1-0E729ACE4CE2}" type="presParOf" srcId="{4256AD2D-B5CE-46C0-9E6E-5F18C81F9E47}" destId="{07787C91-E4F9-4CBC-85E9-FEC2D9482929}" srcOrd="1" destOrd="0" presId="urn:microsoft.com/office/officeart/2005/8/layout/orgChart1"/>
    <dgm:cxn modelId="{DCE8BE1E-000C-475A-B64B-712F8D5CD697}" type="presParOf" srcId="{A21DF195-D328-43B3-9343-63BA5A7D5A88}" destId="{AC97E42D-2863-4FFD-9820-EE26BE8C6C28}" srcOrd="1" destOrd="0" presId="urn:microsoft.com/office/officeart/2005/8/layout/orgChart1"/>
    <dgm:cxn modelId="{E034724B-7AF9-4A00-8130-2A0B1E0CF1A3}" type="presParOf" srcId="{A21DF195-D328-43B3-9343-63BA5A7D5A88}" destId="{081609E5-5D60-46E7-9C62-ECDC934609A5}" srcOrd="2" destOrd="0" presId="urn:microsoft.com/office/officeart/2005/8/layout/orgChart1"/>
    <dgm:cxn modelId="{7458F956-357C-486C-97BE-58D4104A921B}" type="presParOf" srcId="{D822C74F-252F-41E5-97A1-A15EAB344DDF}" destId="{97A8F123-E287-44DF-A9B0-60952AAF8BEC}" srcOrd="2" destOrd="0" presId="urn:microsoft.com/office/officeart/2005/8/layout/orgChart1"/>
    <dgm:cxn modelId="{A6CAEAE7-0899-4958-B40F-AADCFB0AEB99}" type="presParOf" srcId="{E6B54C54-FF0A-48DF-8B9F-591AA62AA814}" destId="{E236FAAB-CB52-415C-81D2-1E485D34EF18}" srcOrd="2" destOrd="0" presId="urn:microsoft.com/office/officeart/2005/8/layout/orgChart1"/>
    <dgm:cxn modelId="{BC0B86DB-4526-40AF-8C51-4E948A3E7CC2}" type="presParOf" srcId="{106A4F23-35E0-42CE-8614-AD19A4D5DD57}" destId="{4976A0B0-6C5B-49D1-BB9C-4D7BF424959C}" srcOrd="2" destOrd="0" presId="urn:microsoft.com/office/officeart/2005/8/layout/orgChart1"/>
    <dgm:cxn modelId="{2AA6D2A9-D840-4EC9-8533-D189ADD34898}" type="presParOf" srcId="{4976A0B0-6C5B-49D1-BB9C-4D7BF424959C}" destId="{841C0E14-B3D1-4388-B473-32FD04BE8BE1}" srcOrd="0" destOrd="0" presId="urn:microsoft.com/office/officeart/2005/8/layout/orgChart1"/>
    <dgm:cxn modelId="{554FE665-9532-448D-B0EB-9062D1998C5A}" type="presParOf" srcId="{4976A0B0-6C5B-49D1-BB9C-4D7BF424959C}" destId="{87216B05-45D3-4E0B-A75A-270F902DEE04}" srcOrd="1" destOrd="0" presId="urn:microsoft.com/office/officeart/2005/8/layout/orgChart1"/>
    <dgm:cxn modelId="{7AAF22CC-18E4-4679-B880-235B5D70D1FC}" type="presParOf" srcId="{87216B05-45D3-4E0B-A75A-270F902DEE04}" destId="{DA0EE5A4-E067-46E5-A8E4-2A98DB8A09A5}" srcOrd="0" destOrd="0" presId="urn:microsoft.com/office/officeart/2005/8/layout/orgChart1"/>
    <dgm:cxn modelId="{F4C73F83-4D38-41E8-863C-D05959953E1D}" type="presParOf" srcId="{DA0EE5A4-E067-46E5-A8E4-2A98DB8A09A5}" destId="{1FD38243-1481-4B19-A98D-E5C4C3B58DA2}" srcOrd="0" destOrd="0" presId="urn:microsoft.com/office/officeart/2005/8/layout/orgChart1"/>
    <dgm:cxn modelId="{D20EBE5E-737C-4E65-A83E-C8E650463B48}" type="presParOf" srcId="{DA0EE5A4-E067-46E5-A8E4-2A98DB8A09A5}" destId="{3892FEEE-F2BA-4F4B-8652-A79BA6431A52}" srcOrd="1" destOrd="0" presId="urn:microsoft.com/office/officeart/2005/8/layout/orgChart1"/>
    <dgm:cxn modelId="{A5C8FAEC-8E11-4A39-AA33-51B2A4BBAFD1}" type="presParOf" srcId="{87216B05-45D3-4E0B-A75A-270F902DEE04}" destId="{F2CECB3A-D658-4621-A4E8-1304CFFB596B}" srcOrd="1" destOrd="0" presId="urn:microsoft.com/office/officeart/2005/8/layout/orgChart1"/>
    <dgm:cxn modelId="{8FD87EFB-14F0-48C0-B8A5-41604FED3187}" type="presParOf" srcId="{87216B05-45D3-4E0B-A75A-270F902DEE04}" destId="{09A230D8-5251-4F57-B895-394309C984EE}" srcOrd="2" destOrd="0" presId="urn:microsoft.com/office/officeart/2005/8/layout/orgChart1"/>
    <dgm:cxn modelId="{486615DA-0573-4F3D-B81E-2E8D8E9B9CD9}" type="presParOf" srcId="{76DA7482-61AF-46E4-B25D-789F1CE1DB06}" destId="{9D258124-8266-4701-8BC3-213BF9F637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1C0E14-B3D1-4388-B473-32FD04BE8BE1}">
      <dsp:nvSpPr>
        <dsp:cNvPr id="0" name=""/>
        <dsp:cNvSpPr/>
      </dsp:nvSpPr>
      <dsp:spPr>
        <a:xfrm>
          <a:off x="11137097" y="2240473"/>
          <a:ext cx="266736" cy="1157421"/>
        </a:xfrm>
        <a:custGeom>
          <a:avLst/>
          <a:gdLst/>
          <a:ahLst/>
          <a:cxnLst/>
          <a:rect l="0" t="0" r="0" b="0"/>
          <a:pathLst>
            <a:path>
              <a:moveTo>
                <a:pt x="266736" y="0"/>
              </a:moveTo>
              <a:lnTo>
                <a:pt x="266736" y="1157421"/>
              </a:lnTo>
              <a:lnTo>
                <a:pt x="0" y="115742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C2B45-C0EE-4BF7-836E-79D152495D4D}">
      <dsp:nvSpPr>
        <dsp:cNvPr id="0" name=""/>
        <dsp:cNvSpPr/>
      </dsp:nvSpPr>
      <dsp:spPr>
        <a:xfrm>
          <a:off x="14998430" y="6638049"/>
          <a:ext cx="381052" cy="13861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6167"/>
              </a:lnTo>
              <a:lnTo>
                <a:pt x="381052" y="138616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79FA2B-49D6-4E3C-A891-0C06D43F9300}">
      <dsp:nvSpPr>
        <dsp:cNvPr id="0" name=""/>
        <dsp:cNvSpPr/>
      </dsp:nvSpPr>
      <dsp:spPr>
        <a:xfrm>
          <a:off x="11480604" y="5078934"/>
          <a:ext cx="4533967" cy="789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600"/>
              </a:lnTo>
              <a:lnTo>
                <a:pt x="4533967" y="522600"/>
              </a:lnTo>
              <a:lnTo>
                <a:pt x="4533967" y="789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1C849-D4B7-41AD-B5EE-FE11144E7B95}">
      <dsp:nvSpPr>
        <dsp:cNvPr id="0" name=""/>
        <dsp:cNvSpPr/>
      </dsp:nvSpPr>
      <dsp:spPr>
        <a:xfrm>
          <a:off x="11924606" y="6638049"/>
          <a:ext cx="355471" cy="17694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9424"/>
              </a:lnTo>
              <a:lnTo>
                <a:pt x="355471" y="176942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64764-9D27-41AB-ADFE-457D70904CC6}">
      <dsp:nvSpPr>
        <dsp:cNvPr id="0" name=""/>
        <dsp:cNvSpPr/>
      </dsp:nvSpPr>
      <dsp:spPr>
        <a:xfrm>
          <a:off x="11480604" y="5078934"/>
          <a:ext cx="1460142" cy="789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600"/>
              </a:lnTo>
              <a:lnTo>
                <a:pt x="1460142" y="522600"/>
              </a:lnTo>
              <a:lnTo>
                <a:pt x="1460142" y="789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2934A-B66E-4C8C-B379-85C7974EA737}">
      <dsp:nvSpPr>
        <dsp:cNvPr id="0" name=""/>
        <dsp:cNvSpPr/>
      </dsp:nvSpPr>
      <dsp:spPr>
        <a:xfrm>
          <a:off x="9866922" y="5078934"/>
          <a:ext cx="1613681" cy="789337"/>
        </a:xfrm>
        <a:custGeom>
          <a:avLst/>
          <a:gdLst/>
          <a:ahLst/>
          <a:cxnLst/>
          <a:rect l="0" t="0" r="0" b="0"/>
          <a:pathLst>
            <a:path>
              <a:moveTo>
                <a:pt x="1613681" y="0"/>
              </a:moveTo>
              <a:lnTo>
                <a:pt x="1613681" y="522600"/>
              </a:lnTo>
              <a:lnTo>
                <a:pt x="0" y="522600"/>
              </a:lnTo>
              <a:lnTo>
                <a:pt x="0" y="789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38FC2D-3771-4916-B3DC-B65AEE2BF406}">
      <dsp:nvSpPr>
        <dsp:cNvPr id="0" name=""/>
        <dsp:cNvSpPr/>
      </dsp:nvSpPr>
      <dsp:spPr>
        <a:xfrm>
          <a:off x="6793098" y="9004538"/>
          <a:ext cx="240291" cy="546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6149"/>
              </a:lnTo>
              <a:lnTo>
                <a:pt x="240291" y="54614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6946E-699E-44BD-852F-74FC41095086}">
      <dsp:nvSpPr>
        <dsp:cNvPr id="0" name=""/>
        <dsp:cNvSpPr/>
      </dsp:nvSpPr>
      <dsp:spPr>
        <a:xfrm>
          <a:off x="6747378" y="6638049"/>
          <a:ext cx="91440" cy="5334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4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F23F10-682C-4BF7-84D4-B7F4E110CE42}">
      <dsp:nvSpPr>
        <dsp:cNvPr id="0" name=""/>
        <dsp:cNvSpPr/>
      </dsp:nvSpPr>
      <dsp:spPr>
        <a:xfrm>
          <a:off x="6793098" y="5078934"/>
          <a:ext cx="4687505" cy="789337"/>
        </a:xfrm>
        <a:custGeom>
          <a:avLst/>
          <a:gdLst/>
          <a:ahLst/>
          <a:cxnLst/>
          <a:rect l="0" t="0" r="0" b="0"/>
          <a:pathLst>
            <a:path>
              <a:moveTo>
                <a:pt x="4687505" y="0"/>
              </a:moveTo>
              <a:lnTo>
                <a:pt x="4687505" y="522600"/>
              </a:lnTo>
              <a:lnTo>
                <a:pt x="0" y="522600"/>
              </a:lnTo>
              <a:lnTo>
                <a:pt x="0" y="789337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65CC0-E6F9-4F55-86D5-476C1FC57718}">
      <dsp:nvSpPr>
        <dsp:cNvPr id="0" name=""/>
        <dsp:cNvSpPr/>
      </dsp:nvSpPr>
      <dsp:spPr>
        <a:xfrm>
          <a:off x="11358114" y="2240473"/>
          <a:ext cx="91440" cy="2081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14521"/>
              </a:lnTo>
              <a:lnTo>
                <a:pt x="122489" y="1814521"/>
              </a:lnTo>
              <a:lnTo>
                <a:pt x="122489" y="208125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CBF9D6-7750-4720-B0CF-01ADB1E54811}">
      <dsp:nvSpPr>
        <dsp:cNvPr id="0" name=""/>
        <dsp:cNvSpPr/>
      </dsp:nvSpPr>
      <dsp:spPr>
        <a:xfrm>
          <a:off x="11358114" y="914105"/>
          <a:ext cx="91440" cy="53347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34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99CF0-4719-4B5E-A94D-4FCFF96DF839}">
      <dsp:nvSpPr>
        <dsp:cNvPr id="0" name=""/>
        <dsp:cNvSpPr/>
      </dsp:nvSpPr>
      <dsp:spPr>
        <a:xfrm>
          <a:off x="10133659" y="5981"/>
          <a:ext cx="2540350" cy="90812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Rektör</a:t>
          </a:r>
        </a:p>
      </dsp:txBody>
      <dsp:txXfrm>
        <a:off x="10133659" y="5981"/>
        <a:ext cx="2540350" cy="908124"/>
      </dsp:txXfrm>
    </dsp:sp>
    <dsp:sp modelId="{69EB1617-74B4-4023-8A38-0D296535BE1C}">
      <dsp:nvSpPr>
        <dsp:cNvPr id="0" name=""/>
        <dsp:cNvSpPr/>
      </dsp:nvSpPr>
      <dsp:spPr>
        <a:xfrm>
          <a:off x="8599071" y="1447579"/>
          <a:ext cx="5609526" cy="79289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Kaliteden  ve Stratejik Planlamadan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Sorumlu  Rektör Yardımcısı</a:t>
          </a:r>
          <a:endParaRPr lang="tr-TR" sz="2000" b="1" kern="1200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599071" y="1447579"/>
        <a:ext cx="5609526" cy="792894"/>
      </dsp:txXfrm>
    </dsp:sp>
    <dsp:sp modelId="{C578108A-7B68-42B6-B66F-725621E71B7C}">
      <dsp:nvSpPr>
        <dsp:cNvPr id="0" name=""/>
        <dsp:cNvSpPr/>
      </dsp:nvSpPr>
      <dsp:spPr>
        <a:xfrm>
          <a:off x="9366702" y="4321732"/>
          <a:ext cx="4227804" cy="75720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Kalite Yönetim Koordinatörlüğü ve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Stratejik </a:t>
          </a:r>
          <a:r>
            <a:rPr lang="tr-TR" sz="20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Planlama Ekibi</a:t>
          </a:r>
        </a:p>
      </dsp:txBody>
      <dsp:txXfrm>
        <a:off x="9366702" y="4321732"/>
        <a:ext cx="4227804" cy="757202"/>
      </dsp:txXfrm>
    </dsp:sp>
    <dsp:sp modelId="{7515D0AA-ED75-4BCE-946F-A232F0242D04}">
      <dsp:nvSpPr>
        <dsp:cNvPr id="0" name=""/>
        <dsp:cNvSpPr/>
      </dsp:nvSpPr>
      <dsp:spPr>
        <a:xfrm>
          <a:off x="5522922" y="5868272"/>
          <a:ext cx="2540350" cy="769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Akademik Birim Yöneticileri</a:t>
          </a:r>
        </a:p>
      </dsp:txBody>
      <dsp:txXfrm>
        <a:off x="5522922" y="5868272"/>
        <a:ext cx="2540350" cy="769777"/>
      </dsp:txXfrm>
    </dsp:sp>
    <dsp:sp modelId="{894A7D1B-F901-4943-8EAB-A5E0406859BC}">
      <dsp:nvSpPr>
        <dsp:cNvPr id="0" name=""/>
        <dsp:cNvSpPr/>
      </dsp:nvSpPr>
      <dsp:spPr>
        <a:xfrm>
          <a:off x="5522922" y="7171523"/>
          <a:ext cx="2540350" cy="1833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 Başkanları</a:t>
          </a:r>
        </a:p>
      </dsp:txBody>
      <dsp:txXfrm>
        <a:off x="5522922" y="7171523"/>
        <a:ext cx="2540350" cy="1833015"/>
      </dsp:txXfrm>
    </dsp:sp>
    <dsp:sp modelId="{5D472F8D-2941-44B8-BE6C-3AA6A9EF0263}">
      <dsp:nvSpPr>
        <dsp:cNvPr id="0" name=""/>
        <dsp:cNvSpPr/>
      </dsp:nvSpPr>
      <dsp:spPr>
        <a:xfrm>
          <a:off x="7033390" y="9300775"/>
          <a:ext cx="2540350" cy="49982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Program </a:t>
          </a:r>
          <a:r>
            <a:rPr lang="tr-TR" sz="20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Komiteleri</a:t>
          </a:r>
          <a:endParaRPr lang="tr-TR" sz="2000" b="1" kern="1200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7033390" y="9300775"/>
        <a:ext cx="2540350" cy="499826"/>
      </dsp:txXfrm>
    </dsp:sp>
    <dsp:sp modelId="{D1AD0064-7443-4621-B6E7-20B13F146784}">
      <dsp:nvSpPr>
        <dsp:cNvPr id="0" name=""/>
        <dsp:cNvSpPr/>
      </dsp:nvSpPr>
      <dsp:spPr>
        <a:xfrm>
          <a:off x="8596747" y="5868272"/>
          <a:ext cx="2540350" cy="769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İdari Birim Yöneticileri</a:t>
          </a:r>
        </a:p>
      </dsp:txBody>
      <dsp:txXfrm>
        <a:off x="8596747" y="5868272"/>
        <a:ext cx="2540350" cy="769777"/>
      </dsp:txXfrm>
    </dsp:sp>
    <dsp:sp modelId="{7FF00DDE-7E9E-466C-B35E-EDE244667688}">
      <dsp:nvSpPr>
        <dsp:cNvPr id="0" name=""/>
        <dsp:cNvSpPr/>
      </dsp:nvSpPr>
      <dsp:spPr>
        <a:xfrm>
          <a:off x="11670571" y="5868272"/>
          <a:ext cx="2540350" cy="769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Alan </a:t>
          </a:r>
          <a:r>
            <a:rPr lang="tr-TR" sz="20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Kurulları, İlgili Komisyonlar</a:t>
          </a:r>
          <a:endParaRPr lang="tr-TR" sz="2000" b="1" kern="1200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1670571" y="5868272"/>
        <a:ext cx="2540350" cy="769777"/>
      </dsp:txXfrm>
    </dsp:sp>
    <dsp:sp modelId="{21AF3861-B5F3-4E9E-B21F-5973E65E1B05}">
      <dsp:nvSpPr>
        <dsp:cNvPr id="0" name=""/>
        <dsp:cNvSpPr/>
      </dsp:nvSpPr>
      <dsp:spPr>
        <a:xfrm>
          <a:off x="12280077" y="6915659"/>
          <a:ext cx="2540350" cy="29836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dirty="0" smtClean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Eğitim-Öğretim</a:t>
          </a:r>
          <a:endParaRPr lang="tr-TR" sz="1800" b="1" kern="1200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Araştırma-Geliştirme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Liderlik ve Yönetişim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Uluslararasılaşma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Bilgi </a:t>
          </a:r>
          <a:r>
            <a:rPr lang="tr-TR" sz="18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Değişimi ve İşbirliği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Dijital Dönüşüm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Hizmet (Toplum-Üniversite</a:t>
          </a:r>
          <a:r>
            <a:rPr lang="tr-TR" sz="18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Ölçme Değerlendirme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800" b="1" kern="1200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2280077" y="6915659"/>
        <a:ext cx="2540350" cy="2983629"/>
      </dsp:txXfrm>
    </dsp:sp>
    <dsp:sp modelId="{8C209C68-B51D-4163-81C1-6D1412879C35}">
      <dsp:nvSpPr>
        <dsp:cNvPr id="0" name=""/>
        <dsp:cNvSpPr/>
      </dsp:nvSpPr>
      <dsp:spPr>
        <a:xfrm>
          <a:off x="14744395" y="5868272"/>
          <a:ext cx="2540350" cy="7697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Uzman Çalışma </a:t>
          </a:r>
          <a:r>
            <a:rPr lang="tr-TR" sz="2000" b="1" kern="1200" dirty="0" smtClean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Grupları (Gerektiği takdirde)</a:t>
          </a:r>
          <a:endParaRPr lang="tr-TR" sz="2000" b="1" kern="1200" dirty="0">
            <a:solidFill>
              <a:srgbClr val="000000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744395" y="5868272"/>
        <a:ext cx="2540350" cy="769777"/>
      </dsp:txXfrm>
    </dsp:sp>
    <dsp:sp modelId="{0FD65DB8-C70D-4DDF-8427-3D0038B4CF6C}">
      <dsp:nvSpPr>
        <dsp:cNvPr id="0" name=""/>
        <dsp:cNvSpPr/>
      </dsp:nvSpPr>
      <dsp:spPr>
        <a:xfrm>
          <a:off x="15379483" y="7171523"/>
          <a:ext cx="2540350" cy="17053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Örnek:</a:t>
          </a:r>
          <a:r>
            <a:rPr lang="tr-TR" sz="20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Maliyet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Bütçe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rPr>
            <a:t>Performans Sistemi</a:t>
          </a:r>
        </a:p>
      </dsp:txBody>
      <dsp:txXfrm>
        <a:off x="15379483" y="7171523"/>
        <a:ext cx="2540350" cy="1705388"/>
      </dsp:txXfrm>
    </dsp:sp>
    <dsp:sp modelId="{1FD38243-1481-4B19-A98D-E5C4C3B58DA2}">
      <dsp:nvSpPr>
        <dsp:cNvPr id="0" name=""/>
        <dsp:cNvSpPr/>
      </dsp:nvSpPr>
      <dsp:spPr>
        <a:xfrm>
          <a:off x="8596747" y="3009907"/>
          <a:ext cx="2540350" cy="7759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rPr>
            <a:t>Strateji Geliştirme Kurulu</a:t>
          </a:r>
        </a:p>
      </dsp:txBody>
      <dsp:txXfrm>
        <a:off x="8596747" y="3009907"/>
        <a:ext cx="2540350" cy="775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800" dirty="0">
                <a:latin typeface="+mn-lt"/>
              </a:rPr>
              <a:t>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8547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24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088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07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902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35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19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8606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3345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22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021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174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619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003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3310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716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7530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414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075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83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32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325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732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900" dirty="0">
                <a:latin typeface="+mn-lt"/>
              </a:rPr>
              <a:t>Alan</a:t>
            </a:r>
            <a:r>
              <a:rPr lang="tr-TR" sz="900" baseline="0" dirty="0">
                <a:latin typeface="+mn-lt"/>
              </a:rPr>
              <a:t> Kurullarından Her bir alan için ölçme </a:t>
            </a:r>
            <a:r>
              <a:rPr lang="tr-TR" sz="900" baseline="0" dirty="0" err="1">
                <a:latin typeface="+mn-lt"/>
              </a:rPr>
              <a:t>değerlndirme</a:t>
            </a:r>
            <a:r>
              <a:rPr lang="tr-TR" sz="900" baseline="0" dirty="0">
                <a:latin typeface="+mn-lt"/>
              </a:rPr>
              <a:t> başlığı incelenecektir.</a:t>
            </a:r>
            <a:endParaRPr lang="en-US" sz="9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77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76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65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05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3153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94553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5256" y="730250"/>
            <a:ext cx="5256431" cy="11623676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5963" y="730250"/>
            <a:ext cx="15464572" cy="11623676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624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D9DD6903-31DD-5348-931E-827644FF87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89527" y="-470262"/>
            <a:ext cx="25156704" cy="14656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23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D9DD6903-31DD-5348-931E-827644FF87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49843" y="2299538"/>
            <a:ext cx="5130675" cy="91151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13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8658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6749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267" y="3419477"/>
            <a:ext cx="21025723" cy="5705474"/>
          </a:xfrm>
        </p:spPr>
        <p:txBody>
          <a:bodyPr anchor="b"/>
          <a:lstStyle>
            <a:lvl1pPr>
              <a:defRPr sz="1199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267" y="9178927"/>
            <a:ext cx="21025723" cy="3000374"/>
          </a:xfrm>
        </p:spPr>
        <p:txBody>
          <a:bodyPr/>
          <a:lstStyle>
            <a:lvl1pPr marL="0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1pPr>
            <a:lvl2pPr marL="914171" indent="0">
              <a:buNone/>
              <a:defRPr sz="3999">
                <a:solidFill>
                  <a:schemeClr val="tx1">
                    <a:tint val="75000"/>
                  </a:schemeClr>
                </a:solidFill>
              </a:defRPr>
            </a:lvl2pPr>
            <a:lvl3pPr marL="1828343" indent="0">
              <a:buNone/>
              <a:defRPr sz="3599">
                <a:solidFill>
                  <a:schemeClr val="tx1">
                    <a:tint val="75000"/>
                  </a:schemeClr>
                </a:solidFill>
              </a:defRPr>
            </a:lvl3pPr>
            <a:lvl4pPr marL="2742514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4pPr>
            <a:lvl5pPr marL="3656686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5pPr>
            <a:lvl6pPr marL="4570857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6pPr>
            <a:lvl7pPr marL="5485028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7pPr>
            <a:lvl8pPr marL="6399200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8pPr>
            <a:lvl9pPr marL="7313371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717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5964" y="3651250"/>
            <a:ext cx="10360501" cy="87026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0360501" cy="87026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37681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39" y="730251"/>
            <a:ext cx="21025723" cy="265112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139" y="3362326"/>
            <a:ext cx="10312888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139" y="5010150"/>
            <a:ext cx="10312888" cy="73691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b"/>
          <a:lstStyle>
            <a:lvl1pPr marL="0" indent="0">
              <a:buNone/>
              <a:defRPr sz="4799" b="1"/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736917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6312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7222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72797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77" y="1974851"/>
            <a:ext cx="12341185" cy="9747250"/>
          </a:xfrm>
        </p:spPr>
        <p:txBody>
          <a:bodyPr/>
          <a:lstStyle>
            <a:lvl1pPr>
              <a:defRPr sz="6398"/>
            </a:lvl1pPr>
            <a:lvl2pPr>
              <a:defRPr sz="5599"/>
            </a:lvl2pPr>
            <a:lvl3pPr>
              <a:defRPr sz="4799"/>
            </a:lvl3pPr>
            <a:lvl4pPr>
              <a:defRPr sz="3999"/>
            </a:lvl4pPr>
            <a:lvl5pPr>
              <a:defRPr sz="3999"/>
            </a:lvl5pPr>
            <a:lvl6pPr>
              <a:defRPr sz="3999"/>
            </a:lvl6pPr>
            <a:lvl7pPr>
              <a:defRPr sz="3999"/>
            </a:lvl7pPr>
            <a:lvl8pPr>
              <a:defRPr sz="3999"/>
            </a:lvl8pPr>
            <a:lvl9pPr>
              <a:defRPr sz="3999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09669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140" y="914400"/>
            <a:ext cx="7862426" cy="3200400"/>
          </a:xfrm>
        </p:spPr>
        <p:txBody>
          <a:bodyPr anchor="b"/>
          <a:lstStyle>
            <a:lvl1pPr>
              <a:defRPr sz="6398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3677" y="1974851"/>
            <a:ext cx="12341185" cy="9747250"/>
          </a:xfrm>
        </p:spPr>
        <p:txBody>
          <a:bodyPr anchor="t"/>
          <a:lstStyle>
            <a:lvl1pPr marL="0" indent="0">
              <a:buNone/>
              <a:defRPr sz="6398"/>
            </a:lvl1pPr>
            <a:lvl2pPr marL="914171" indent="0">
              <a:buNone/>
              <a:defRPr sz="5599"/>
            </a:lvl2pPr>
            <a:lvl3pPr marL="1828343" indent="0">
              <a:buNone/>
              <a:defRPr sz="4799"/>
            </a:lvl3pPr>
            <a:lvl4pPr marL="2742514" indent="0">
              <a:buNone/>
              <a:defRPr sz="3999"/>
            </a:lvl4pPr>
            <a:lvl5pPr marL="3656686" indent="0">
              <a:buNone/>
              <a:defRPr sz="3999"/>
            </a:lvl5pPr>
            <a:lvl6pPr marL="4570857" indent="0">
              <a:buNone/>
              <a:defRPr sz="3999"/>
            </a:lvl6pPr>
            <a:lvl7pPr marL="5485028" indent="0">
              <a:buNone/>
              <a:defRPr sz="3999"/>
            </a:lvl7pPr>
            <a:lvl8pPr marL="6399200" indent="0">
              <a:buNone/>
              <a:defRPr sz="3999"/>
            </a:lvl8pPr>
            <a:lvl9pPr marL="7313371" indent="0">
              <a:buNone/>
              <a:defRPr sz="3999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140" y="4114800"/>
            <a:ext cx="7862426" cy="7623176"/>
          </a:xfrm>
        </p:spPr>
        <p:txBody>
          <a:bodyPr/>
          <a:lstStyle>
            <a:lvl1pPr marL="0" indent="0">
              <a:buNone/>
              <a:defRPr sz="3199"/>
            </a:lvl1pPr>
            <a:lvl2pPr marL="914171" indent="0">
              <a:buNone/>
              <a:defRPr sz="2799"/>
            </a:lvl2pPr>
            <a:lvl3pPr marL="1828343" indent="0">
              <a:buNone/>
              <a:defRPr sz="2399"/>
            </a:lvl3pPr>
            <a:lvl4pPr marL="2742514" indent="0">
              <a:buNone/>
              <a:defRPr sz="2000"/>
            </a:lvl4pPr>
            <a:lvl5pPr marL="3656686" indent="0">
              <a:buNone/>
              <a:defRPr sz="2000"/>
            </a:lvl5pPr>
            <a:lvl6pPr marL="4570857" indent="0">
              <a:buNone/>
              <a:defRPr sz="2000"/>
            </a:lvl6pPr>
            <a:lvl7pPr marL="5485028" indent="0">
              <a:buNone/>
              <a:defRPr sz="2000"/>
            </a:lvl7pPr>
            <a:lvl8pPr marL="6399200" indent="0">
              <a:buNone/>
              <a:defRPr sz="2000"/>
            </a:lvl8pPr>
            <a:lvl9pPr marL="7313371" indent="0">
              <a:buNone/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27370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3111057" y="564821"/>
            <a:ext cx="858174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1" i="0" smtClean="0">
                <a:solidFill>
                  <a:schemeClr val="bg1">
                    <a:lumMod val="75000"/>
                  </a:schemeClr>
                </a:solidFill>
                <a:latin typeface="Montserrat" charset="0"/>
                <a:ea typeface="Montserrat" charset="0"/>
                <a:cs typeface="Montserrat" charset="0"/>
              </a:rPr>
              <a:pPr algn="ctr"/>
              <a:t>‹#›</a:t>
            </a:fld>
            <a:r>
              <a:rPr lang="id-ID" sz="2000" b="1" i="0" dirty="0">
                <a:solidFill>
                  <a:schemeClr val="bg1">
                    <a:lumMod val="75000"/>
                  </a:schemeClr>
                </a:solidFill>
                <a:latin typeface="Montserrat" charset="0"/>
                <a:ea typeface="Montserrat" charset="0"/>
                <a:cs typeface="Montserrat" charset="0"/>
              </a:rPr>
              <a:t>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3200061" y="991196"/>
            <a:ext cx="550766" cy="3976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53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  <p:sldLayoutId id="2147483983" r:id="rId12"/>
    <p:sldLayoutId id="2147483984" r:id="rId13"/>
    <p:sldLayoutId id="2147483985" r:id="rId14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588DC00-622E-2946-83BC-19D2B37E7507}"/>
              </a:ext>
            </a:extLst>
          </p:cNvPr>
          <p:cNvSpPr/>
          <p:nvPr/>
        </p:nvSpPr>
        <p:spPr>
          <a:xfrm>
            <a:off x="5852579" y="9213715"/>
            <a:ext cx="12672490" cy="282708"/>
          </a:xfrm>
          <a:prstGeom prst="rect">
            <a:avLst/>
          </a:prstGeom>
          <a:solidFill>
            <a:srgbClr val="2F55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45920" y="1959430"/>
            <a:ext cx="20691566" cy="117262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tr-TR" sz="6600" b="1" dirty="0" smtClean="0">
              <a:solidFill>
                <a:srgbClr val="000000"/>
              </a:solidFill>
              <a:latin typeface="Calibri" panose="020F0502020204030204" pitchFamily="34" charset="0"/>
              <a:ea typeface="Lato Black" panose="020F0502020204030203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tr-TR" sz="6600" b="1" dirty="0">
              <a:solidFill>
                <a:srgbClr val="000000"/>
              </a:solidFill>
              <a:latin typeface="Calibri" panose="020F0502020204030204" pitchFamily="34" charset="0"/>
              <a:ea typeface="Lato Black" panose="020F0502020204030203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6600" b="1" dirty="0" smtClean="0">
                <a:solidFill>
                  <a:srgbClr val="000000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2020-2024 STRATEJİK PLANI</a:t>
            </a:r>
            <a:endParaRPr lang="tr-TR" sz="6600" b="1" dirty="0">
              <a:solidFill>
                <a:srgbClr val="000000"/>
              </a:solidFill>
              <a:latin typeface="Calibri" panose="020F0502020204030204" pitchFamily="34" charset="0"/>
              <a:ea typeface="Lato Black" panose="020F0502020204030203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6600" b="1" dirty="0">
                <a:solidFill>
                  <a:srgbClr val="000000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HAZIRLIK ÇALIŞMALARI </a:t>
            </a:r>
            <a:r>
              <a:rPr lang="tr-TR" sz="6000" b="1" dirty="0" smtClean="0">
                <a:solidFill>
                  <a:srgbClr val="000000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(</a:t>
            </a:r>
            <a:r>
              <a:rPr lang="tr-TR" sz="6000" b="1" dirty="0" smtClean="0">
                <a:solidFill>
                  <a:srgbClr val="000000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Nisan-Kasım </a:t>
            </a:r>
            <a:r>
              <a:rPr lang="tr-TR" sz="6000" b="1" dirty="0" smtClean="0">
                <a:solidFill>
                  <a:srgbClr val="000000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2019)</a:t>
            </a:r>
          </a:p>
          <a:p>
            <a:pPr algn="ctr">
              <a:lnSpc>
                <a:spcPct val="150000"/>
              </a:lnSpc>
            </a:pPr>
            <a:endParaRPr lang="tr-TR" sz="6000" b="1" dirty="0" smtClean="0">
              <a:solidFill>
                <a:srgbClr val="000000"/>
              </a:solidFill>
              <a:latin typeface="Calibri" panose="020F0502020204030204" pitchFamily="34" charset="0"/>
              <a:ea typeface="Lato Black" panose="020F0502020204030203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6600" b="1" dirty="0" smtClean="0">
                <a:solidFill>
                  <a:srgbClr val="9900CC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STRATEJİK PLAN GELİŞTİRME KURULU TOPLANTISI</a:t>
            </a:r>
          </a:p>
          <a:p>
            <a:pPr algn="ctr">
              <a:lnSpc>
                <a:spcPct val="150000"/>
              </a:lnSpc>
            </a:pPr>
            <a:r>
              <a:rPr lang="tr-TR" sz="4800" b="1" dirty="0" smtClean="0">
                <a:solidFill>
                  <a:srgbClr val="000000"/>
                </a:solidFill>
                <a:latin typeface="Calibri" panose="020F0502020204030204" pitchFamily="34" charset="0"/>
                <a:ea typeface="Lato Black" panose="020F0502020204030203" pitchFamily="34" charset="0"/>
                <a:cs typeface="Calibri" panose="020F0502020204030204" pitchFamily="34" charset="0"/>
              </a:rPr>
              <a:t>13 Eylül 2019</a:t>
            </a:r>
            <a:endParaRPr lang="tr-TR" sz="4800" b="1" dirty="0">
              <a:solidFill>
                <a:srgbClr val="000000"/>
              </a:solidFill>
              <a:latin typeface="Calibri" panose="020F0502020204030204" pitchFamily="34" charset="0"/>
              <a:ea typeface="Lato Black" panose="020F0502020204030203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50000"/>
              </a:lnSpc>
            </a:pPr>
            <a:endParaRPr lang="en-US" sz="6600" b="1" dirty="0">
              <a:solidFill>
                <a:srgbClr val="000000"/>
              </a:solidFill>
              <a:latin typeface="Calibri" panose="020F0502020204030204" pitchFamily="34" charset="0"/>
              <a:ea typeface="Lato Black" panose="020F0502020204030203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64CBF1E2-0C57-409E-AB9A-4FF278787E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241" y="0"/>
            <a:ext cx="135826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0202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>
            <a:extLst>
              <a:ext uri="{FF2B5EF4-FFF2-40B4-BE49-F238E27FC236}">
                <a16:creationId xmlns:a16="http://schemas.microsoft.com/office/drawing/2014/main" id="{F89AE9DB-5BB3-4113-8543-842E8C9FC037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67">
            <a:extLst>
              <a:ext uri="{FF2B5EF4-FFF2-40B4-BE49-F238E27FC236}">
                <a16:creationId xmlns:a16="http://schemas.microsoft.com/office/drawing/2014/main" id="{61123C33-0E96-4BF9-81B3-A49B4B475193}"/>
              </a:ext>
            </a:extLst>
          </p:cNvPr>
          <p:cNvSpPr txBox="1"/>
          <p:nvPr/>
        </p:nvSpPr>
        <p:spPr>
          <a:xfrm>
            <a:off x="-2" y="518988"/>
            <a:ext cx="243776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PLAN HAZIRLIK SÜRECİ EYLEM PLANI 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150" y="1643800"/>
            <a:ext cx="23583900" cy="11780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81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20">
            <a:extLst>
              <a:ext uri="{FF2B5EF4-FFF2-40B4-BE49-F238E27FC236}">
                <a16:creationId xmlns:a16="http://schemas.microsoft.com/office/drawing/2014/main" id="{F89AE9DB-5BB3-4113-8543-842E8C9FC037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67">
            <a:extLst>
              <a:ext uri="{FF2B5EF4-FFF2-40B4-BE49-F238E27FC236}">
                <a16:creationId xmlns:a16="http://schemas.microsoft.com/office/drawing/2014/main" id="{61123C33-0E96-4BF9-81B3-A49B4B475193}"/>
              </a:ext>
            </a:extLst>
          </p:cNvPr>
          <p:cNvSpPr txBox="1"/>
          <p:nvPr/>
        </p:nvSpPr>
        <p:spPr>
          <a:xfrm>
            <a:off x="-2" y="518988"/>
            <a:ext cx="243776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PLANI HAZIRLIK SÜRECİ EYLEM PLANI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450" y="1702119"/>
            <a:ext cx="23462912" cy="1181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2168434" y="2713638"/>
            <a:ext cx="19624766" cy="88339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just"/>
            <a:endParaRPr lang="tr-TR" sz="6000" b="1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marL="685800" marR="0" lvl="0" indent="-68580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SP EKİBİ OLARAK VİZYON, MİSYON, TEMEL</a:t>
            </a:r>
            <a:r>
              <a:rPr kumimoji="0" lang="tr-TR" sz="4800" b="0" i="0" u="none" strike="noStrike" kern="1200" cap="none" spc="0" normalizeH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 DEĞERLER, FARKLILAŞMA STRATEJİLERİ TASLAĞI HAZIRLANDI.</a:t>
            </a:r>
          </a:p>
          <a:p>
            <a:pPr marL="685800" marR="0" lvl="0" indent="-68580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4800" b="0" i="0" u="none" strike="noStrike" kern="1200" cap="none" spc="0" normalizeH="0" noProof="0" dirty="0" smtClean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685800" marR="0" lvl="0" indent="-68580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4800" dirty="0" smtClean="0">
                <a:solidFill>
                  <a:srgbClr val="9900CC"/>
                </a:solidFill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TASLAK BİRİMLERE GÖNDERİLDİ.</a:t>
            </a:r>
          </a:p>
          <a:p>
            <a:pPr marL="685800" marR="0" lvl="0" indent="-68580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tr-TR" sz="4800" dirty="0" smtClean="0">
              <a:solidFill>
                <a:srgbClr val="9900CC"/>
              </a:solidFill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685800" marR="0" lvl="0" indent="-68580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4800" b="0" i="0" u="none" strike="noStrike" kern="1200" cap="none" spc="0" normalizeH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BİRİMLERDEN GELEN YANITLARA GÖRE VE </a:t>
            </a:r>
          </a:p>
          <a:p>
            <a:pPr marL="685800" marR="0" lvl="0" indent="-68580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4800" b="0" i="0" u="none" strike="noStrike" kern="1200" cap="none" spc="0" normalizeH="0" noProof="0" dirty="0" smtClean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685800" marR="0" lvl="0" indent="-68580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tr-TR" sz="4800" b="1" dirty="0" smtClean="0">
                <a:solidFill>
                  <a:srgbClr val="9900CC"/>
                </a:solidFill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11. KALKINMA PLANI </a:t>
            </a:r>
            <a:r>
              <a:rPr lang="tr-TR" sz="4800" dirty="0" smtClean="0">
                <a:solidFill>
                  <a:srgbClr val="9900CC"/>
                </a:solidFill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DOĞRULTUSUNDA</a:t>
            </a:r>
          </a:p>
          <a:p>
            <a:pPr marR="0" lvl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tr-TR" sz="4800" b="0" i="0" u="none" strike="noStrike" kern="1200" cap="none" spc="0" normalizeH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 </a:t>
            </a:r>
            <a:r>
              <a:rPr kumimoji="0" lang="tr-TR" sz="4800" b="0" i="0" u="none" strike="noStrike" kern="1200" cap="none" spc="0" normalizeH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     SON ŞEKLİ VERİLDİ.</a:t>
            </a: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 </a:t>
            </a:r>
          </a:p>
          <a:p>
            <a:pPr marL="685800" marR="0" lvl="0" indent="-68580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9900CC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12028"/>
            <a:ext cx="2437765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GELİNEN SON DURUM</a:t>
            </a:r>
            <a:endParaRPr lang="tr-TR" sz="66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31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2168434" y="2713638"/>
            <a:ext cx="19624766" cy="8833928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endParaRPr lang="tr-TR" sz="6000" b="1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just"/>
            <a:endParaRPr lang="tr-TR" sz="6000" b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just"/>
            <a:endParaRPr lang="tr-TR" sz="6000" b="1" dirty="0" smtClean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just"/>
            <a:r>
              <a:rPr lang="tr-TR" sz="60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“</a:t>
            </a:r>
            <a:r>
              <a:rPr lang="tr-TR" sz="6000" b="1" dirty="0">
                <a:solidFill>
                  <a:schemeClr val="accent1"/>
                </a:solidFill>
                <a:cs typeface="Arial" panose="020B0604020202020204" pitchFamily="34" charset="0"/>
              </a:rPr>
              <a:t>Düşüncede özgür, eğitimde çağdaş, bilimde evrensel" </a:t>
            </a:r>
            <a:r>
              <a:rPr lang="tr-TR" sz="6000" dirty="0">
                <a:solidFill>
                  <a:schemeClr val="accent1"/>
                </a:solidFill>
                <a:cs typeface="Arial" panose="020B0604020202020204" pitchFamily="34" charset="0"/>
              </a:rPr>
              <a:t>yaklaşımını benimsemiş ve tüm paydaşlarıyla birlikte gelecek tasarımında öncü bir dünya üniversitesi olmaktır</a:t>
            </a:r>
            <a:r>
              <a:rPr lang="tr-TR" sz="6000" dirty="0" smtClean="0">
                <a:solidFill>
                  <a:schemeClr val="accent1"/>
                </a:solidFill>
                <a:cs typeface="Arial" panose="020B0604020202020204" pitchFamily="34" charset="0"/>
              </a:rPr>
              <a:t>.</a:t>
            </a:r>
            <a:endParaRPr kumimoji="0" lang="tr-TR" sz="6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12028"/>
            <a:ext cx="2437765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VİZYON</a:t>
            </a:r>
            <a:endParaRPr lang="tr-TR" sz="66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7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802674" y="2070108"/>
            <a:ext cx="21788846" cy="1211615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endParaRPr lang="tr-TR" sz="44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Üniversitemiz;</a:t>
            </a:r>
          </a:p>
          <a:p>
            <a:pPr algn="just"/>
            <a:endParaRPr lang="tr-TR" sz="4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Ulusal </a:t>
            </a:r>
            <a:r>
              <a:rPr lang="tr-TR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evrensel gelişim önceliklerini gözeterek; eğitim-öğretim, araştırma-geliştirme, sanat ve topluma hizmet düzeyini ve niteliğini sürekli olarak artırmayı</a:t>
            </a:r>
            <a:r>
              <a:rPr lang="tr-TR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tr-TR" sz="4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Gelişim </a:t>
            </a:r>
            <a:r>
              <a:rPr lang="tr-TR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değişim dinamiklerini çok disiplinli ve iç/dış paydaşlarla işbirliği içinde izlemeyi ve harekete geçirmeyi</a:t>
            </a:r>
            <a:r>
              <a:rPr lang="tr-TR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tr-TR" sz="4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Etik/insani</a:t>
            </a:r>
            <a:r>
              <a:rPr lang="tr-TR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mesleki değerler çerçevesinde kalkınma ve gelişmeye katkı sağlamayı</a:t>
            </a:r>
            <a:r>
              <a:rPr lang="tr-TR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indent="-685800" algn="just">
              <a:buFont typeface="Arial" panose="020B0604020202020204" pitchFamily="34" charset="0"/>
              <a:buChar char="•"/>
            </a:pPr>
            <a:endParaRPr lang="tr-TR" sz="4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 algn="just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Yetkin</a:t>
            </a:r>
            <a:r>
              <a:rPr lang="tr-TR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yaratıcı, yenilikçi, çok yönlü, mutlu ve saygın bireyler yetiştirmeyi, </a:t>
            </a:r>
            <a:endParaRPr lang="tr-TR" sz="44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4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4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misyon edinmiştir.</a:t>
            </a: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12028"/>
            <a:ext cx="2437765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72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MİSYON</a:t>
            </a:r>
            <a:endParaRPr lang="tr-TR" sz="72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80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881051" y="2207879"/>
            <a:ext cx="19288849" cy="10436967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r-TR" sz="4400" b="1" dirty="0">
                <a:solidFill>
                  <a:schemeClr val="accent1"/>
                </a:solidFill>
              </a:rPr>
              <a:t>ÇALIŞANLAR VE PAYDAŞLARLA İLİŞKİLER </a:t>
            </a:r>
            <a:endParaRPr lang="tr-TR" sz="4400" b="1" dirty="0" smtClean="0">
              <a:solidFill>
                <a:schemeClr val="accent1"/>
              </a:solidFill>
            </a:endParaRPr>
          </a:p>
          <a:p>
            <a:endParaRPr lang="tr-TR" sz="4400" dirty="0">
              <a:solidFill>
                <a:schemeClr val="accent1"/>
              </a:solidFill>
            </a:endParaRPr>
          </a:p>
          <a:p>
            <a:r>
              <a:rPr lang="tr-TR" sz="4400" dirty="0">
                <a:solidFill>
                  <a:schemeClr val="accent1"/>
                </a:solidFill>
              </a:rPr>
              <a:t>• </a:t>
            </a:r>
            <a:r>
              <a:rPr lang="tr-TR" sz="4400" b="1" dirty="0">
                <a:solidFill>
                  <a:schemeClr val="accent1"/>
                </a:solidFill>
              </a:rPr>
              <a:t>Güvenilir ve adil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Yaratıcı ve eleştirel fikirlere açık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Yaşam boyu öğrenmeye önem </a:t>
            </a:r>
            <a:r>
              <a:rPr lang="tr-TR" sz="4400" b="1" dirty="0" smtClean="0">
                <a:solidFill>
                  <a:schemeClr val="accent1"/>
                </a:solidFill>
              </a:rPr>
              <a:t>verme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Süreç/çözüm/sonuç odaklı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Kuruma </a:t>
            </a:r>
            <a:r>
              <a:rPr lang="tr-TR" sz="4400" b="1" dirty="0" smtClean="0">
                <a:solidFill>
                  <a:schemeClr val="accent1"/>
                </a:solidFill>
              </a:rPr>
              <a:t>aidiyet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Çevreye duyarlı; insana, kültürlere, farklılıklara saygılı ve hoşgörülü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Katılımcı, işbirliğine açık ve takım çalışmasına yatkın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2700" dirty="0">
              <a:solidFill>
                <a:schemeClr val="accent1"/>
              </a:solidFill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376170"/>
            <a:ext cx="2437765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TEMEL DEĞERLER</a:t>
            </a:r>
          </a:p>
        </p:txBody>
      </p:sp>
    </p:spTree>
    <p:extLst>
      <p:ext uri="{BB962C8B-B14F-4D97-AF65-F5344CB8AC3E}">
        <p14:creationId xmlns:p14="http://schemas.microsoft.com/office/powerpoint/2010/main" val="311321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2037805" y="1702121"/>
            <a:ext cx="21449211" cy="1128235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tr-TR" sz="2700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YÖNETİM, KARAR ALMA VE HİZMET </a:t>
            </a:r>
            <a:r>
              <a:rPr lang="tr-TR" sz="4400" b="1" dirty="0" smtClean="0">
                <a:solidFill>
                  <a:schemeClr val="accent1"/>
                </a:solidFill>
              </a:rPr>
              <a:t>ÜRETİMİ</a:t>
            </a:r>
          </a:p>
          <a:p>
            <a:endParaRPr lang="tr-TR" sz="4400" dirty="0">
              <a:solidFill>
                <a:schemeClr val="accent1"/>
              </a:solidFill>
            </a:endParaRPr>
          </a:p>
          <a:p>
            <a:r>
              <a:rPr lang="tr-TR" sz="4400" dirty="0">
                <a:solidFill>
                  <a:schemeClr val="accent1"/>
                </a:solidFill>
              </a:rPr>
              <a:t>• </a:t>
            </a:r>
            <a:r>
              <a:rPr lang="tr-TR" sz="4400" b="1" dirty="0">
                <a:solidFill>
                  <a:schemeClr val="accent1"/>
                </a:solidFill>
              </a:rPr>
              <a:t>Liyakate önem </a:t>
            </a:r>
            <a:r>
              <a:rPr lang="tr-TR" sz="4400" b="1" dirty="0" smtClean="0">
                <a:solidFill>
                  <a:schemeClr val="accent1"/>
                </a:solidFill>
              </a:rPr>
              <a:t>verme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Sorgulayarak araştırmaya, eleştirerek yaratıcılığa </a:t>
            </a:r>
            <a:r>
              <a:rPr lang="tr-TR" sz="4400" b="1" dirty="0" smtClean="0">
                <a:solidFill>
                  <a:schemeClr val="accent1"/>
                </a:solidFill>
              </a:rPr>
              <a:t>özendirme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Bilimsel/sanatsal faaliyetleri teşvik </a:t>
            </a:r>
            <a:r>
              <a:rPr lang="tr-TR" sz="4400" b="1" dirty="0" smtClean="0">
                <a:solidFill>
                  <a:schemeClr val="accent1"/>
                </a:solidFill>
              </a:rPr>
              <a:t>etme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Etkili iletişim ile dengeleyici ve uzlaşmacı</a:t>
            </a:r>
            <a:r>
              <a:rPr lang="tr-TR" sz="4400" b="1" dirty="0" smtClean="0">
                <a:solidFill>
                  <a:schemeClr val="accent1"/>
                </a:solidFill>
              </a:rPr>
              <a:t>/ uzlaştırmacı </a:t>
            </a:r>
            <a:r>
              <a:rPr lang="tr-TR" sz="4400" b="1" dirty="0">
                <a:solidFill>
                  <a:schemeClr val="accent1"/>
                </a:solidFill>
              </a:rPr>
              <a:t>bir yönetim anlayışına sahip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Şeffaf ve hesap verebilir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İzleme-değerlendirme ve sürekli iyileştirmeye öncelik verme </a:t>
            </a:r>
            <a:endParaRPr lang="tr-TR" sz="4400" b="1" dirty="0" smtClean="0">
              <a:solidFill>
                <a:schemeClr val="accent1"/>
              </a:solidFill>
            </a:endParaRP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Performans odaklı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2700" dirty="0">
              <a:solidFill>
                <a:schemeClr val="accent1"/>
              </a:solidFill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358241"/>
            <a:ext cx="2437765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TEMEL DEĞERLER</a:t>
            </a:r>
          </a:p>
        </p:txBody>
      </p:sp>
    </p:spTree>
    <p:extLst>
      <p:ext uri="{BB962C8B-B14F-4D97-AF65-F5344CB8AC3E}">
        <p14:creationId xmlns:p14="http://schemas.microsoft.com/office/powerpoint/2010/main" val="219705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679269" y="2207879"/>
            <a:ext cx="23330262" cy="10468667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tr-TR" sz="2700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ÜRÜN VE HİZMET </a:t>
            </a:r>
            <a:r>
              <a:rPr lang="tr-TR" sz="4400" b="1" dirty="0" smtClean="0">
                <a:solidFill>
                  <a:schemeClr val="accent1"/>
                </a:solidFill>
              </a:rPr>
              <a:t>KALİTESİ</a:t>
            </a:r>
          </a:p>
          <a:p>
            <a:endParaRPr lang="tr-TR" sz="4400" dirty="0">
              <a:solidFill>
                <a:schemeClr val="accent1"/>
              </a:solidFill>
            </a:endParaRPr>
          </a:p>
          <a:p>
            <a:r>
              <a:rPr lang="tr-TR" sz="4400" dirty="0">
                <a:solidFill>
                  <a:schemeClr val="accent1"/>
                </a:solidFill>
              </a:rPr>
              <a:t>• </a:t>
            </a:r>
            <a:r>
              <a:rPr lang="tr-TR" sz="4400" b="1" dirty="0">
                <a:solidFill>
                  <a:schemeClr val="accent1"/>
                </a:solidFill>
              </a:rPr>
              <a:t>Öğrenci odaklı bir üniversite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Eğitim-öğretim ve araştırma-geliştirme/ topluma katkı çalışmalarında mükemmeli </a:t>
            </a:r>
            <a:r>
              <a:rPr lang="tr-TR" sz="4400" b="1" dirty="0" smtClean="0">
                <a:solidFill>
                  <a:schemeClr val="accent1"/>
                </a:solidFill>
              </a:rPr>
              <a:t>hedefleme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Disiplinlerarası</a:t>
            </a:r>
            <a:r>
              <a:rPr lang="tr-TR" sz="4400" b="1" dirty="0" smtClean="0">
                <a:solidFill>
                  <a:schemeClr val="accent1"/>
                </a:solidFill>
              </a:rPr>
              <a:t>/ disiplinlerüstü </a:t>
            </a:r>
            <a:r>
              <a:rPr lang="tr-TR" sz="4400" b="1" dirty="0">
                <a:solidFill>
                  <a:schemeClr val="accent1"/>
                </a:solidFill>
              </a:rPr>
              <a:t>çalışmalara önem </a:t>
            </a:r>
            <a:r>
              <a:rPr lang="tr-TR" sz="4400" b="1" dirty="0" smtClean="0">
                <a:solidFill>
                  <a:schemeClr val="accent1"/>
                </a:solidFill>
              </a:rPr>
              <a:t>verme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Yeni teknolojilere ve dijitalleşmeye öncelik </a:t>
            </a:r>
            <a:r>
              <a:rPr lang="tr-TR" sz="4400" b="1" dirty="0" smtClean="0">
                <a:solidFill>
                  <a:schemeClr val="accent1"/>
                </a:solidFill>
              </a:rPr>
              <a:t>verme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Öğrencilerin kariyer gelişimlerine destek </a:t>
            </a:r>
            <a:r>
              <a:rPr lang="tr-TR" sz="4400" b="1" dirty="0" smtClean="0">
                <a:solidFill>
                  <a:schemeClr val="accent1"/>
                </a:solidFill>
              </a:rPr>
              <a:t>olma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• Mezunlar ve diğer paydaşlarla güçlü ve sürekli ilişkilere sahip olma</a:t>
            </a: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358241"/>
            <a:ext cx="2437765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66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TEMEL DEĞERLER</a:t>
            </a:r>
          </a:p>
        </p:txBody>
      </p:sp>
    </p:spTree>
    <p:extLst>
      <p:ext uri="{BB962C8B-B14F-4D97-AF65-F5344CB8AC3E}">
        <p14:creationId xmlns:p14="http://schemas.microsoft.com/office/powerpoint/2010/main" val="174815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444138" y="2713637"/>
            <a:ext cx="23722148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r-TR" sz="4400" b="1" dirty="0">
                <a:solidFill>
                  <a:schemeClr val="accent1"/>
                </a:solidFill>
              </a:rPr>
              <a:t>SA1. </a:t>
            </a:r>
            <a:r>
              <a:rPr lang="tr-TR" sz="4400" b="1" dirty="0" smtClean="0">
                <a:solidFill>
                  <a:schemeClr val="accent1"/>
                </a:solidFill>
              </a:rPr>
              <a:t>Kurumsal </a:t>
            </a:r>
            <a:r>
              <a:rPr lang="tr-TR" sz="4400" b="1" dirty="0">
                <a:solidFill>
                  <a:schemeClr val="accent1"/>
                </a:solidFill>
              </a:rPr>
              <a:t>imajın geliştirilmesi, kurumsal kimlik ve markalaşmanın </a:t>
            </a:r>
            <a:r>
              <a:rPr lang="tr-TR" sz="4400" b="1" dirty="0" smtClean="0">
                <a:solidFill>
                  <a:schemeClr val="accent1"/>
                </a:solidFill>
              </a:rPr>
              <a:t>güçlendirilmesi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SA2. Her alanda kalite yönetim sistemlerini daha da geliştirerek sürdürülebilirliğini </a:t>
            </a:r>
            <a:r>
              <a:rPr lang="tr-TR" sz="4400" b="1" dirty="0" smtClean="0">
                <a:solidFill>
                  <a:schemeClr val="accent1"/>
                </a:solidFill>
              </a:rPr>
              <a:t>sağlama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SA3. Eğitim-öğretim faaliyetlerinin kalitesini sürekli </a:t>
            </a:r>
            <a:r>
              <a:rPr lang="tr-TR" sz="4400" b="1" dirty="0" smtClean="0">
                <a:solidFill>
                  <a:schemeClr val="accent1"/>
                </a:solidFill>
              </a:rPr>
              <a:t>geliştirme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SA4. Yerel, bölgesel ve küresel öncelikleri dikkate alarak, Araştırma-Geliştirme/Yenilikçilik /Topluma Katkı faaliyetlerinin alanını çeşitlendirme ve sürekli </a:t>
            </a:r>
            <a:r>
              <a:rPr lang="tr-TR" sz="4400" b="1" dirty="0" smtClean="0">
                <a:solidFill>
                  <a:schemeClr val="accent1"/>
                </a:solidFill>
              </a:rPr>
              <a:t>geliştirme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SA5. Yaşam boyu öğrenme yaklaşımını sürdürme ve dijitalleşmeye ağırlık </a:t>
            </a:r>
            <a:r>
              <a:rPr lang="tr-TR" sz="4400" b="1" dirty="0" smtClean="0">
                <a:solidFill>
                  <a:schemeClr val="accent1"/>
                </a:solidFill>
              </a:rPr>
              <a:t>verme</a:t>
            </a: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r>
              <a:rPr lang="tr-TR" sz="4400" b="1" dirty="0">
                <a:solidFill>
                  <a:schemeClr val="accent1"/>
                </a:solidFill>
              </a:rPr>
              <a:t>SA6. Uluslararasılaşma düzeyini </a:t>
            </a:r>
            <a:r>
              <a:rPr lang="tr-TR" sz="4400" b="1" dirty="0" smtClean="0">
                <a:solidFill>
                  <a:schemeClr val="accent1"/>
                </a:solidFill>
              </a:rPr>
              <a:t>artırma</a:t>
            </a: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65815"/>
            <a:ext cx="2437765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60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AMAÇLAR</a:t>
            </a:r>
            <a:endParaRPr lang="tr-TR" sz="60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62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tr-TR" sz="4400" b="1" dirty="0" smtClean="0">
              <a:solidFill>
                <a:schemeClr val="accent1"/>
              </a:solidFill>
            </a:endParaRPr>
          </a:p>
          <a:p>
            <a:endParaRPr lang="tr-TR" sz="4400" b="1" dirty="0">
              <a:solidFill>
                <a:schemeClr val="accent1"/>
              </a:solidFill>
            </a:endParaRPr>
          </a:p>
          <a:p>
            <a:endParaRPr lang="tr-TR" sz="4400" b="1" dirty="0" smtClean="0">
              <a:solidFill>
                <a:schemeClr val="accent1"/>
              </a:solidFill>
            </a:endParaRPr>
          </a:p>
          <a:p>
            <a:r>
              <a:rPr lang="tr-TR" sz="6000" b="1" dirty="0" smtClean="0">
                <a:solidFill>
                  <a:schemeClr val="accent1"/>
                </a:solidFill>
              </a:rPr>
              <a:t>PERFORMANS GÖSTERGELERİNİN</a:t>
            </a:r>
          </a:p>
          <a:p>
            <a:endParaRPr lang="tr-TR" sz="6000" b="1" dirty="0">
              <a:solidFill>
                <a:schemeClr val="accent1"/>
              </a:solidFill>
            </a:endParaRPr>
          </a:p>
          <a:p>
            <a:pPr marL="3314151" lvl="3" indent="-571500">
              <a:buFont typeface="Arial" panose="020B0604020202020204" pitchFamily="34" charset="0"/>
              <a:buChar char="•"/>
            </a:pPr>
            <a:r>
              <a:rPr lang="tr-TR" sz="6000" b="1" dirty="0" smtClean="0">
                <a:solidFill>
                  <a:schemeClr val="accent1"/>
                </a:solidFill>
              </a:rPr>
              <a:t>İZLENEBİLİR VE</a:t>
            </a:r>
          </a:p>
          <a:p>
            <a:pPr marL="3314151" lvl="3" indent="-571500">
              <a:buFont typeface="Arial" panose="020B0604020202020204" pitchFamily="34" charset="0"/>
              <a:buChar char="•"/>
            </a:pPr>
            <a:r>
              <a:rPr lang="tr-TR" sz="6000" b="1" dirty="0" smtClean="0">
                <a:solidFill>
                  <a:schemeClr val="accent1"/>
                </a:solidFill>
              </a:rPr>
              <a:t>ÖLÇÜLEBİLİR OLMASI</a:t>
            </a:r>
          </a:p>
          <a:p>
            <a:pPr marL="3314151" lvl="3" indent="-571500">
              <a:buFont typeface="Arial" panose="020B0604020202020204" pitchFamily="34" charset="0"/>
              <a:buChar char="•"/>
            </a:pPr>
            <a:r>
              <a:rPr lang="tr-TR" sz="6000" b="1" dirty="0" smtClean="0">
                <a:solidFill>
                  <a:schemeClr val="accent1"/>
                </a:solidFill>
              </a:rPr>
              <a:t>BELLİ BİR TERMİN VE </a:t>
            </a:r>
          </a:p>
          <a:p>
            <a:pPr marL="3314151" lvl="3" indent="-571500">
              <a:buFont typeface="Arial" panose="020B0604020202020204" pitchFamily="34" charset="0"/>
              <a:buChar char="•"/>
            </a:pPr>
            <a:r>
              <a:rPr lang="tr-TR" sz="6000" b="1" dirty="0" smtClean="0">
                <a:solidFill>
                  <a:schemeClr val="accent1"/>
                </a:solidFill>
              </a:rPr>
              <a:t>SORUMLU BİRİM/KİŞİNİN BELİRLENMESİ ÖNEMLİDİR.</a:t>
            </a:r>
            <a:endParaRPr lang="tr-TR" sz="6000" dirty="0" smtClean="0"/>
          </a:p>
          <a:p>
            <a:endParaRPr lang="tr-TR" sz="4400" dirty="0" smtClean="0">
              <a:solidFill>
                <a:schemeClr val="accent1"/>
              </a:solidFill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</a:t>
            </a:r>
            <a:r>
              <a:rPr lang="tr-TR" sz="54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AMAÇLAR , HEDEFLER VE PERFORMANS GÖSTERGELERİ</a:t>
            </a:r>
          </a:p>
        </p:txBody>
      </p:sp>
    </p:spTree>
    <p:extLst>
      <p:ext uri="{BB962C8B-B14F-4D97-AF65-F5344CB8AC3E}">
        <p14:creationId xmlns:p14="http://schemas.microsoft.com/office/powerpoint/2010/main" val="169407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Metin kutusu"/>
          <p:cNvSpPr txBox="1"/>
          <p:nvPr/>
        </p:nvSpPr>
        <p:spPr>
          <a:xfrm>
            <a:off x="2769326" y="4389120"/>
            <a:ext cx="2007238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sz="4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ÇALIŞMA </a:t>
            </a:r>
            <a:r>
              <a:rPr lang="tr-T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T.C. </a:t>
            </a:r>
            <a:r>
              <a:rPr lang="tr-TR" sz="4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KALKINMA BAKANLIĞI </a:t>
            </a:r>
            <a:r>
              <a:rPr lang="tr-T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TARAFINDAN </a:t>
            </a:r>
            <a:r>
              <a:rPr lang="tr-TR" sz="4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 YILINDA YAYINLANAN </a:t>
            </a:r>
            <a:r>
              <a:rPr lang="tr-T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‘</a:t>
            </a:r>
            <a:r>
              <a:rPr lang="tr-TR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’ÜNİVERSİTELER </a:t>
            </a:r>
            <a:r>
              <a:rPr lang="tr-TR" sz="5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İÇİN STRATEJİK PLANLAMA </a:t>
            </a:r>
            <a:r>
              <a:rPr lang="tr-TR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REHBERİ</a:t>
            </a:r>
            <a:r>
              <a:rPr lang="tr-T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</a:t>
            </a:r>
          </a:p>
          <a:p>
            <a:pPr>
              <a:lnSpc>
                <a:spcPct val="150000"/>
              </a:lnSpc>
            </a:pPr>
            <a:r>
              <a:rPr lang="tr-TR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ESAS </a:t>
            </a:r>
            <a:r>
              <a:rPr lang="tr-TR" sz="4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ALINARAK YAPILMIŞTIR.</a:t>
            </a:r>
          </a:p>
          <a:p>
            <a:endParaRPr lang="tr-TR" sz="3200" b="1" dirty="0">
              <a:solidFill>
                <a:srgbClr val="2F55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34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chemeClr val="accent1"/>
                </a:solidFill>
              </a:rPr>
              <a:t> 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AMAÇLARIMIZ, ÖNCELİKLERİMİZ (</a:t>
            </a:r>
            <a:r>
              <a:rPr lang="tr-TR" sz="66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11. KP DOĞRULTUSUNDA</a:t>
            </a:r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)</a:t>
            </a:r>
            <a:endParaRPr lang="tr-TR" sz="5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63040" y="3764846"/>
            <a:ext cx="2121407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800" b="1" dirty="0" smtClean="0">
                <a:solidFill>
                  <a:srgbClr val="9900CC"/>
                </a:solidFill>
              </a:rPr>
              <a:t>Teknopark </a:t>
            </a:r>
            <a:r>
              <a:rPr lang="tr-TR" sz="4800" b="1" dirty="0">
                <a:solidFill>
                  <a:srgbClr val="9900CC"/>
                </a:solidFill>
              </a:rPr>
              <a:t>İstanbul’da planlanan Ar-Ge faaliyetlerinin en kısa zamanda hayata geçirilmesine öncelik verilecektir</a:t>
            </a:r>
            <a:r>
              <a:rPr lang="tr-TR" sz="4800" b="1" dirty="0" smtClean="0">
                <a:solidFill>
                  <a:srgbClr val="9900CC"/>
                </a:solidFill>
              </a:rPr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tr-TR" sz="4800" b="1" dirty="0">
              <a:solidFill>
                <a:srgbClr val="9900CC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r-TR" sz="4800" dirty="0" smtClean="0">
                <a:solidFill>
                  <a:srgbClr val="9900CC"/>
                </a:solidFill>
              </a:rPr>
              <a:t>Mühendislik </a:t>
            </a:r>
            <a:r>
              <a:rPr lang="tr-TR" sz="4800" dirty="0">
                <a:solidFill>
                  <a:srgbClr val="9900CC"/>
                </a:solidFill>
              </a:rPr>
              <a:t>ve Doğa Bilimleri Fakültemiz öğretim üyelerince</a:t>
            </a:r>
            <a:r>
              <a:rPr lang="tr-TR" sz="4800" b="1" dirty="0">
                <a:solidFill>
                  <a:srgbClr val="9900CC"/>
                </a:solidFill>
              </a:rPr>
              <a:t> Temel Kuantum Fiziği laboratuvarının kurulması ve sanayi-üniversite işbirliğinin geliştirilmesi </a:t>
            </a:r>
            <a:r>
              <a:rPr lang="tr-TR" sz="4800" dirty="0">
                <a:solidFill>
                  <a:srgbClr val="9900CC"/>
                </a:solidFill>
              </a:rPr>
              <a:t>için enerji teknolojilerinde kuantum fiziği temelli malzemelerin geliştirilmesi için açılacak lisansüstü programlara destek verilmesi planlanmaktadır</a:t>
            </a:r>
            <a:r>
              <a:rPr lang="tr-TR" sz="4800" dirty="0" smtClean="0">
                <a:solidFill>
                  <a:srgbClr val="9900CC"/>
                </a:solidFill>
              </a:rPr>
              <a:t>.</a:t>
            </a:r>
          </a:p>
          <a:p>
            <a:r>
              <a:rPr lang="tr-TR" sz="4800" b="1" dirty="0" smtClean="0">
                <a:solidFill>
                  <a:srgbClr val="9900CC"/>
                </a:solidFill>
              </a:rPr>
              <a:t> </a:t>
            </a:r>
            <a:endParaRPr lang="tr-TR" sz="4800" b="1" dirty="0">
              <a:solidFill>
                <a:srgbClr val="9900CC"/>
              </a:solidFill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tr-TR" sz="4800" b="1" dirty="0" smtClean="0">
                <a:solidFill>
                  <a:srgbClr val="9900CC"/>
                </a:solidFill>
              </a:rPr>
              <a:t>Kritik </a:t>
            </a:r>
            <a:r>
              <a:rPr lang="tr-TR" sz="4800" b="1" dirty="0">
                <a:solidFill>
                  <a:srgbClr val="9900CC"/>
                </a:solidFill>
              </a:rPr>
              <a:t>teknolojilerle</a:t>
            </a:r>
            <a:r>
              <a:rPr lang="tr-TR" sz="4800" dirty="0">
                <a:solidFill>
                  <a:srgbClr val="9900CC"/>
                </a:solidFill>
              </a:rPr>
              <a:t> ilgili olarak özellikle</a:t>
            </a:r>
            <a:r>
              <a:rPr lang="tr-TR" sz="4800" b="1" dirty="0">
                <a:solidFill>
                  <a:srgbClr val="9900CC"/>
                </a:solidFill>
              </a:rPr>
              <a:t> enerji depolama, </a:t>
            </a:r>
            <a:r>
              <a:rPr lang="tr-TR" sz="4800" b="1" dirty="0" err="1">
                <a:solidFill>
                  <a:srgbClr val="9900CC"/>
                </a:solidFill>
              </a:rPr>
              <a:t>biyoteknoloji</a:t>
            </a:r>
            <a:r>
              <a:rPr lang="tr-TR" sz="4800" b="1" dirty="0">
                <a:solidFill>
                  <a:srgbClr val="9900CC"/>
                </a:solidFill>
              </a:rPr>
              <a:t>, </a:t>
            </a:r>
            <a:r>
              <a:rPr lang="tr-TR" sz="4800" b="1" dirty="0" err="1">
                <a:solidFill>
                  <a:srgbClr val="9900CC"/>
                </a:solidFill>
              </a:rPr>
              <a:t>nano</a:t>
            </a:r>
            <a:r>
              <a:rPr lang="tr-TR" sz="4800" b="1" dirty="0">
                <a:solidFill>
                  <a:srgbClr val="9900CC"/>
                </a:solidFill>
              </a:rPr>
              <a:t>-elektronik, kuantum </a:t>
            </a:r>
            <a:r>
              <a:rPr lang="tr-TR" sz="4800" dirty="0">
                <a:solidFill>
                  <a:srgbClr val="9900CC"/>
                </a:solidFill>
              </a:rPr>
              <a:t>konusuna öncelik verilebilecektir.</a:t>
            </a:r>
          </a:p>
        </p:txBody>
      </p:sp>
    </p:spTree>
    <p:extLst>
      <p:ext uri="{BB962C8B-B14F-4D97-AF65-F5344CB8AC3E}">
        <p14:creationId xmlns:p14="http://schemas.microsoft.com/office/powerpoint/2010/main" val="1417878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AMAÇLARIMIZ, ÖNCELİKLERİMİZ</a:t>
            </a:r>
            <a:endParaRPr lang="tr-TR" sz="5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750423" y="2713637"/>
            <a:ext cx="2171046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800" b="1" dirty="0" smtClean="0">
                <a:solidFill>
                  <a:srgbClr val="9900CC"/>
                </a:solidFill>
              </a:rPr>
              <a:t>Özellikle </a:t>
            </a:r>
            <a:r>
              <a:rPr lang="tr-TR" sz="4800" b="1" dirty="0">
                <a:solidFill>
                  <a:srgbClr val="9900CC"/>
                </a:solidFill>
              </a:rPr>
              <a:t>ilaç ve tıbbi cihaz, savunma elektroniği,  enerji vb. öncelikli sektörlere </a:t>
            </a:r>
            <a:r>
              <a:rPr lang="tr-TR" sz="4800" dirty="0">
                <a:solidFill>
                  <a:srgbClr val="9900CC"/>
                </a:solidFill>
              </a:rPr>
              <a:t>yapılabilecek katkılar dikkate alınacaktır</a:t>
            </a:r>
            <a:r>
              <a:rPr lang="tr-TR" sz="4800" dirty="0" smtClean="0">
                <a:solidFill>
                  <a:srgbClr val="9900CC"/>
                </a:solidFill>
              </a:rPr>
              <a:t>.</a:t>
            </a:r>
          </a:p>
          <a:p>
            <a:endParaRPr lang="tr-TR" sz="48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800" b="1" dirty="0" smtClean="0">
                <a:solidFill>
                  <a:srgbClr val="9900CC"/>
                </a:solidFill>
              </a:rPr>
              <a:t>Teknoloji </a:t>
            </a:r>
            <a:r>
              <a:rPr lang="tr-TR" sz="4800" b="1" dirty="0">
                <a:solidFill>
                  <a:srgbClr val="9900CC"/>
                </a:solidFill>
              </a:rPr>
              <a:t>Transfer Ofisi </a:t>
            </a:r>
            <a:r>
              <a:rPr lang="tr-TR" sz="4800" dirty="0">
                <a:solidFill>
                  <a:srgbClr val="9900CC"/>
                </a:solidFill>
              </a:rPr>
              <a:t>hizmet etkinliğinin, çeşitliliğinin ve gelirlerinin artırılmasına öncelik verilecektir</a:t>
            </a:r>
            <a:r>
              <a:rPr lang="tr-TR" sz="4800" dirty="0" smtClean="0">
                <a:solidFill>
                  <a:srgbClr val="9900CC"/>
                </a:solidFill>
              </a:rPr>
              <a:t>.</a:t>
            </a:r>
          </a:p>
          <a:p>
            <a:endParaRPr lang="tr-TR" sz="48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800" b="1" dirty="0" smtClean="0">
                <a:solidFill>
                  <a:srgbClr val="9900CC"/>
                </a:solidFill>
              </a:rPr>
              <a:t>Uluslararası </a:t>
            </a:r>
            <a:r>
              <a:rPr lang="tr-TR" sz="4800" b="1" dirty="0">
                <a:solidFill>
                  <a:srgbClr val="9900CC"/>
                </a:solidFill>
              </a:rPr>
              <a:t>ortaklıklarla </a:t>
            </a:r>
            <a:r>
              <a:rPr lang="tr-TR" sz="4800" dirty="0">
                <a:solidFill>
                  <a:srgbClr val="9900CC"/>
                </a:solidFill>
              </a:rPr>
              <a:t>akademik çalışmalar yapılması ve bilimsel araştırma ürünlerinin </a:t>
            </a:r>
            <a:r>
              <a:rPr lang="tr-TR" sz="4800" b="1" dirty="0">
                <a:solidFill>
                  <a:srgbClr val="9900CC"/>
                </a:solidFill>
              </a:rPr>
              <a:t>lisanslanması ve ticarileştirilmesine öncelik verilecektir</a:t>
            </a:r>
            <a:r>
              <a:rPr lang="tr-TR" sz="4800" b="1" dirty="0" smtClean="0">
                <a:solidFill>
                  <a:srgbClr val="9900CC"/>
                </a:solidFill>
              </a:rPr>
              <a:t>.</a:t>
            </a:r>
          </a:p>
          <a:p>
            <a:endParaRPr lang="tr-TR" sz="48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800" b="1" dirty="0" smtClean="0">
                <a:solidFill>
                  <a:srgbClr val="9900CC"/>
                </a:solidFill>
              </a:rPr>
              <a:t>Bilimsel </a:t>
            </a:r>
            <a:r>
              <a:rPr lang="tr-TR" sz="4800" b="1" dirty="0">
                <a:solidFill>
                  <a:srgbClr val="9900CC"/>
                </a:solidFill>
              </a:rPr>
              <a:t>araştırma projelerinin nicelik ve nitelik olarak geliştirilmesi </a:t>
            </a:r>
            <a:r>
              <a:rPr lang="tr-TR" sz="4800" dirty="0">
                <a:solidFill>
                  <a:srgbClr val="9900CC"/>
                </a:solidFill>
              </a:rPr>
              <a:t>için ayrılan teşvikler artırılacaktır.</a:t>
            </a:r>
          </a:p>
        </p:txBody>
      </p:sp>
    </p:spTree>
    <p:extLst>
      <p:ext uri="{BB962C8B-B14F-4D97-AF65-F5344CB8AC3E}">
        <p14:creationId xmlns:p14="http://schemas.microsoft.com/office/powerpoint/2010/main" val="378226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chemeClr val="accent1"/>
                </a:solidFill>
              </a:rPr>
              <a:t> 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AMAÇLARIMIZ, ÖNCELİKLERİMİZ</a:t>
            </a:r>
            <a:endParaRPr lang="tr-TR" sz="5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600891" y="2687078"/>
            <a:ext cx="22624870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Ulusal/uluslararası bilimsel araştırma, sanatsal etkinlik ve Ar-Ge/</a:t>
            </a:r>
            <a:r>
              <a:rPr lang="tr-TR" sz="4800" b="1" dirty="0" err="1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Ür</a:t>
            </a:r>
            <a:r>
              <a:rPr lang="tr-TR" sz="4800" b="1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-Ge projelerinin yapılması; patent, faydalı model belgesi ve endüstriyel tasarım tescil belgesi başvurularının; ödül ve atıf alan etki değeri yüksek dergilerde yayınlanan makale sayısının artırılması </a:t>
            </a:r>
            <a:r>
              <a:rPr lang="tr-TR" sz="4800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için çabalar sürdürülecektir. </a:t>
            </a:r>
            <a:endParaRPr lang="tr-TR" sz="4800" dirty="0" smtClean="0">
              <a:solidFill>
                <a:srgbClr val="99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tr-TR" sz="4800" b="1" dirty="0">
              <a:solidFill>
                <a:srgbClr val="99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Özellikle temel bilimler alanında ulusal ve uluslararası eğitim ve araştırma temalı bilimsel etkinlikler </a:t>
            </a:r>
            <a:r>
              <a:rPr lang="tr-TR" sz="4800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gerçekleştirilecektir</a:t>
            </a:r>
            <a:r>
              <a:rPr lang="tr-TR" sz="4800" dirty="0" smtClean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tr-TR" sz="4800" b="1" dirty="0">
              <a:solidFill>
                <a:srgbClr val="99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solidFill>
                  <a:srgbClr val="99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Ulusal ve Uluslararası ortak projeler geliştirilmesi, ortak bilimsel yayın sayısının artırılması ve saygın dergilerde makalelerin yayınlanması için teşvikler sürdürülecektir</a:t>
            </a:r>
            <a:r>
              <a:rPr lang="tr-TR" sz="4800" b="1" dirty="0" smtClean="0">
                <a:solidFill>
                  <a:srgbClr val="99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tr-TR" sz="4800" b="1" dirty="0">
              <a:solidFill>
                <a:srgbClr val="99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tr-TR" sz="4800" b="1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Üniversite ve sanayi işbirlikleri geliştirerek bilginin teknolojiye dönüşümüne, patent ile ticarileşmesine ve </a:t>
            </a:r>
            <a:r>
              <a:rPr lang="tr-TR" sz="4800" b="1" dirty="0" err="1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firmalaşarak</a:t>
            </a:r>
            <a:r>
              <a:rPr lang="tr-TR" sz="4800" b="1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ekonomik fayda sağlanmasına destek verilecektir.</a:t>
            </a:r>
            <a:endParaRPr lang="tr-TR" sz="4800" b="1" dirty="0">
              <a:solidFill>
                <a:srgbClr val="9900CC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70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Ulusal/uluslararası </a:t>
            </a:r>
            <a:r>
              <a:rPr lang="tr-TR" sz="4400" b="1" dirty="0">
                <a:solidFill>
                  <a:srgbClr val="9900CC"/>
                </a:solidFill>
              </a:rPr>
              <a:t>patent </a:t>
            </a:r>
            <a:r>
              <a:rPr lang="tr-TR" sz="4400" dirty="0">
                <a:solidFill>
                  <a:srgbClr val="9900CC"/>
                </a:solidFill>
              </a:rPr>
              <a:t>başvuru sayılarının artırılması daha çok </a:t>
            </a:r>
            <a:r>
              <a:rPr lang="tr-TR" sz="4400" dirty="0" smtClean="0">
                <a:solidFill>
                  <a:srgbClr val="9900CC"/>
                </a:solidFill>
              </a:rPr>
              <a:t>özendirilecektir.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dirty="0" smtClean="0">
                <a:solidFill>
                  <a:srgbClr val="9900CC"/>
                </a:solidFill>
              </a:rPr>
              <a:t>Üniversitemizde </a:t>
            </a:r>
            <a:r>
              <a:rPr lang="tr-TR" sz="4400" b="1" dirty="0">
                <a:solidFill>
                  <a:srgbClr val="9900CC"/>
                </a:solidFill>
              </a:rPr>
              <a:t>sürdürülebilir kalkınma hedeflerine yönelik çalışmalar </a:t>
            </a:r>
            <a:r>
              <a:rPr lang="tr-TR" sz="4400" dirty="0">
                <a:solidFill>
                  <a:srgbClr val="9900CC"/>
                </a:solidFill>
              </a:rPr>
              <a:t>yapılmasına özen gösterilecektir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Fikri </a:t>
            </a:r>
            <a:r>
              <a:rPr lang="tr-TR" sz="4400" b="1" dirty="0">
                <a:solidFill>
                  <a:srgbClr val="9900CC"/>
                </a:solidFill>
              </a:rPr>
              <a:t>Mülkiyet Hakları </a:t>
            </a:r>
            <a:r>
              <a:rPr lang="tr-TR" sz="4400" dirty="0">
                <a:solidFill>
                  <a:srgbClr val="9900CC"/>
                </a:solidFill>
              </a:rPr>
              <a:t>konusunda çalışmalar yapılmasına çalışılacaktır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Doktora </a:t>
            </a:r>
            <a:r>
              <a:rPr lang="tr-TR" sz="4400" b="1" dirty="0">
                <a:solidFill>
                  <a:srgbClr val="9900CC"/>
                </a:solidFill>
              </a:rPr>
              <a:t>program sayısının, doktora mezun sayısının ve öğretim üyesi başına tamamlanan doktora tez sayısı</a:t>
            </a:r>
            <a:r>
              <a:rPr lang="tr-TR" sz="4400" dirty="0">
                <a:solidFill>
                  <a:srgbClr val="9900CC"/>
                </a:solidFill>
              </a:rPr>
              <a:t>nın artırılmasına özen gösterilecektir. </a:t>
            </a:r>
            <a:endParaRPr lang="tr-TR" sz="4400" dirty="0" smtClean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Doktora </a:t>
            </a:r>
            <a:r>
              <a:rPr lang="tr-TR" sz="4400" b="1" dirty="0">
                <a:solidFill>
                  <a:srgbClr val="9900CC"/>
                </a:solidFill>
              </a:rPr>
              <a:t>sonrası sözleşmeli araştırmacı </a:t>
            </a:r>
            <a:r>
              <a:rPr lang="tr-TR" sz="4400" dirty="0">
                <a:solidFill>
                  <a:srgbClr val="9900CC"/>
                </a:solidFill>
              </a:rPr>
              <a:t>istihdamı sağlanacaktır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b="1" dirty="0" smtClean="0">
              <a:solidFill>
                <a:srgbClr val="9900CC"/>
              </a:solidFill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tr-TR" sz="4400" b="1" dirty="0">
                <a:solidFill>
                  <a:srgbClr val="9900CC"/>
                </a:solidFill>
              </a:rPr>
              <a:t>Doktora ve yüksek lisans tez konusu seçilmesi sürecinde öncelikli sektörlerde ihtiyaç duyulan </a:t>
            </a:r>
            <a:r>
              <a:rPr lang="tr-TR" sz="4400" dirty="0">
                <a:solidFill>
                  <a:srgbClr val="9900CC"/>
                </a:solidFill>
              </a:rPr>
              <a:t>alanlarda sanayi kesimince oluşturulacak proje havuzuna başvurulacaktır.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AMAÇLARIMIZ, ÖNCELİKLERİMİZ</a:t>
            </a:r>
            <a:endParaRPr lang="tr-TR" sz="5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48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AMAÇLARIMIZ, ÖNCELİKLERİMİZ</a:t>
            </a:r>
            <a:endParaRPr lang="tr-TR" sz="5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045029" y="4318844"/>
            <a:ext cx="2259874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Lisansüstü </a:t>
            </a:r>
            <a:r>
              <a:rPr lang="tr-TR" sz="4400" b="1" dirty="0">
                <a:solidFill>
                  <a:srgbClr val="9900CC"/>
                </a:solidFill>
              </a:rPr>
              <a:t>programlar </a:t>
            </a:r>
            <a:r>
              <a:rPr lang="tr-TR" sz="4400" dirty="0">
                <a:solidFill>
                  <a:srgbClr val="9900CC"/>
                </a:solidFill>
              </a:rPr>
              <a:t>oluşturma sürecinde </a:t>
            </a:r>
            <a:r>
              <a:rPr lang="tr-TR" sz="4400" b="1" dirty="0">
                <a:solidFill>
                  <a:srgbClr val="9900CC"/>
                </a:solidFill>
              </a:rPr>
              <a:t>öncelikli sektörlerdeki </a:t>
            </a:r>
            <a:r>
              <a:rPr lang="tr-TR" sz="4400" dirty="0">
                <a:solidFill>
                  <a:srgbClr val="9900CC"/>
                </a:solidFill>
              </a:rPr>
              <a:t>firmaların görüşleri alınacak, sanayinin ihtiyacına yönelik programlar açılacaktır. </a:t>
            </a:r>
            <a:endParaRPr lang="tr-TR" sz="4400" dirty="0" smtClean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dirty="0" err="1" smtClean="0">
                <a:solidFill>
                  <a:srgbClr val="9900CC"/>
                </a:solidFill>
              </a:rPr>
              <a:t>Önlisans</a:t>
            </a:r>
            <a:r>
              <a:rPr lang="tr-TR" sz="4400" dirty="0">
                <a:solidFill>
                  <a:srgbClr val="9900CC"/>
                </a:solidFill>
              </a:rPr>
              <a:t>, lisans ve lisansüstü programların açılışında </a:t>
            </a:r>
            <a:r>
              <a:rPr lang="tr-TR" sz="4400" b="1" dirty="0">
                <a:solidFill>
                  <a:srgbClr val="9900CC"/>
                </a:solidFill>
              </a:rPr>
              <a:t>öncelikli sektörlere yönelik planlamalar </a:t>
            </a:r>
            <a:r>
              <a:rPr lang="tr-TR" sz="4400" dirty="0">
                <a:solidFill>
                  <a:srgbClr val="9900CC"/>
                </a:solidFill>
              </a:rPr>
              <a:t>yapılacaktır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Bölgesel </a:t>
            </a:r>
            <a:r>
              <a:rPr lang="tr-TR" sz="4400" b="1" dirty="0">
                <a:solidFill>
                  <a:srgbClr val="9900CC"/>
                </a:solidFill>
              </a:rPr>
              <a:t>kalkınmaya katkı sağlayacak özellikteki programların </a:t>
            </a:r>
            <a:r>
              <a:rPr lang="tr-TR" sz="4400" dirty="0">
                <a:solidFill>
                  <a:srgbClr val="9900CC"/>
                </a:solidFill>
              </a:rPr>
              <a:t>sayısının artırılmasına çalışılacaktır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Uzaktan </a:t>
            </a:r>
            <a:r>
              <a:rPr lang="tr-TR" sz="4400" b="1" dirty="0">
                <a:solidFill>
                  <a:srgbClr val="9900CC"/>
                </a:solidFill>
              </a:rPr>
              <a:t>eğitim programlarının </a:t>
            </a:r>
            <a:r>
              <a:rPr lang="tr-TR" sz="4400" dirty="0">
                <a:solidFill>
                  <a:srgbClr val="9900CC"/>
                </a:solidFill>
              </a:rPr>
              <a:t>sayısının ve yaygınlığının arttırılmasına özen gösterilecektir.</a:t>
            </a:r>
          </a:p>
        </p:txBody>
      </p:sp>
    </p:spTree>
    <p:extLst>
      <p:ext uri="{BB962C8B-B14F-4D97-AF65-F5344CB8AC3E}">
        <p14:creationId xmlns:p14="http://schemas.microsoft.com/office/powerpoint/2010/main" val="402792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AMAÇLARIMIZ, ÖNCELİKLERİMİZ</a:t>
            </a:r>
            <a:endParaRPr lang="tr-TR" sz="5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280161" y="3072349"/>
            <a:ext cx="218933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4400" b="1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Araştırma görevlisi </a:t>
            </a:r>
            <a:r>
              <a:rPr lang="tr-TR" sz="4400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sayımızın artırılması sağlanacaktır</a:t>
            </a:r>
            <a:r>
              <a:rPr lang="tr-TR" sz="4400" dirty="0" smtClean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571500" lvl="0" indent="-5715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4400" b="1" dirty="0">
                <a:solidFill>
                  <a:srgbClr val="99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Öğretim teknolojilerinin </a:t>
            </a:r>
            <a:r>
              <a:rPr lang="tr-TR" sz="4400" dirty="0">
                <a:solidFill>
                  <a:srgbClr val="99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kullanımının yaygınlaştırılmasına yönelik çalışmalar sürdürülecektir</a:t>
            </a:r>
            <a:r>
              <a:rPr lang="tr-TR" sz="4400" dirty="0" smtClean="0">
                <a:solidFill>
                  <a:srgbClr val="9900CC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571500" lvl="0" indent="-5715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4400" b="1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Siber güvenlik lisans ve yüksek lisans programları </a:t>
            </a:r>
            <a:r>
              <a:rPr lang="tr-TR" sz="4400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oluşturulması yönünde araştırmalar yapılacak, mevcut lisans programların siber güvenlik müfredatı geliştirilebilir</a:t>
            </a:r>
            <a:r>
              <a:rPr lang="tr-TR" sz="4400" dirty="0" smtClean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571500" lvl="0" indent="-5715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tr-TR" sz="4400" b="1" dirty="0">
              <a:solidFill>
                <a:srgbClr val="9900CC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tr-TR" sz="4400" b="1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Dijital dönüşüm ekosistemi oluşturulması </a:t>
            </a:r>
            <a:r>
              <a:rPr lang="tr-TR" sz="4400" dirty="0">
                <a:solidFill>
                  <a:srgbClr val="9900CC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konusunda araştırmalar yapılabilir, istatistikler çıkarılabilir ve STK’lar ve kamu kurumları ile işbirliği yapılabilir.</a:t>
            </a:r>
            <a:endParaRPr lang="tr-TR" sz="4400" dirty="0">
              <a:solidFill>
                <a:srgbClr val="9900CC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01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AMAÇLARIMIZ, ÖNCELİKLERİMİZ</a:t>
            </a:r>
            <a:endParaRPr lang="tr-TR" sz="5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410789" y="4041845"/>
            <a:ext cx="2165821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Sürekli </a:t>
            </a:r>
            <a:r>
              <a:rPr lang="tr-TR" sz="4400" b="1" dirty="0">
                <a:solidFill>
                  <a:srgbClr val="9900CC"/>
                </a:solidFill>
              </a:rPr>
              <a:t>Eğitim Uygulama ve Araştırma Merkezi</a:t>
            </a:r>
            <a:r>
              <a:rPr lang="tr-TR" sz="4400" dirty="0">
                <a:solidFill>
                  <a:srgbClr val="9900CC"/>
                </a:solidFill>
              </a:rPr>
              <a:t>nin (SEM) faaliyetlerinin artırılması ve yaygınlaştırılmasına öncelik verilecektir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endParaRPr lang="tr-TR" sz="4400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dirty="0" smtClean="0">
                <a:solidFill>
                  <a:srgbClr val="9900CC"/>
                </a:solidFill>
              </a:rPr>
              <a:t>SEM </a:t>
            </a:r>
            <a:r>
              <a:rPr lang="tr-TR" sz="4400" dirty="0">
                <a:solidFill>
                  <a:srgbClr val="9900CC"/>
                </a:solidFill>
              </a:rPr>
              <a:t>bünyesinde firma çalışanlarının </a:t>
            </a:r>
            <a:r>
              <a:rPr lang="tr-TR" sz="4400" b="1" dirty="0">
                <a:solidFill>
                  <a:srgbClr val="9900CC"/>
                </a:solidFill>
              </a:rPr>
              <a:t>dijital yetkinliklerinin </a:t>
            </a:r>
            <a:r>
              <a:rPr lang="tr-TR" sz="4400" dirty="0">
                <a:solidFill>
                  <a:srgbClr val="9900CC"/>
                </a:solidFill>
              </a:rPr>
              <a:t>artırılmasına yönelik sertifikalı eğitim programlarının açılması konusu dikkate alınacaktır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endParaRPr lang="tr-TR" sz="4400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dirty="0" smtClean="0">
                <a:solidFill>
                  <a:srgbClr val="9900CC"/>
                </a:solidFill>
              </a:rPr>
              <a:t>SEM </a:t>
            </a:r>
            <a:r>
              <a:rPr lang="tr-TR" sz="4400" dirty="0">
                <a:solidFill>
                  <a:srgbClr val="9900CC"/>
                </a:solidFill>
              </a:rPr>
              <a:t>aracılığıyla </a:t>
            </a:r>
            <a:r>
              <a:rPr lang="tr-TR" sz="4400" b="1" dirty="0">
                <a:solidFill>
                  <a:srgbClr val="9900CC"/>
                </a:solidFill>
              </a:rPr>
              <a:t>gençlere uluslararası geçerli yazılım sertifika programları </a:t>
            </a:r>
            <a:r>
              <a:rPr lang="tr-TR" sz="4400" dirty="0">
                <a:solidFill>
                  <a:srgbClr val="9900CC"/>
                </a:solidFill>
              </a:rPr>
              <a:t>düzenlenebilir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endParaRPr lang="tr-TR" sz="4400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Yaşam </a:t>
            </a:r>
            <a:r>
              <a:rPr lang="tr-TR" sz="4400" b="1" dirty="0">
                <a:solidFill>
                  <a:srgbClr val="9900CC"/>
                </a:solidFill>
              </a:rPr>
              <a:t>boyu öğrenme yaklaşımı </a:t>
            </a:r>
            <a:r>
              <a:rPr lang="tr-TR" sz="4400" dirty="0">
                <a:solidFill>
                  <a:srgbClr val="9900CC"/>
                </a:solidFill>
              </a:rPr>
              <a:t>doğrultusunda </a:t>
            </a:r>
            <a:r>
              <a:rPr lang="tr-TR" sz="4400" b="1" dirty="0">
                <a:solidFill>
                  <a:srgbClr val="9900CC"/>
                </a:solidFill>
              </a:rPr>
              <a:t>İç paydaş yetkinlik artırma programları </a:t>
            </a:r>
            <a:r>
              <a:rPr lang="tr-TR" sz="4400" dirty="0">
                <a:solidFill>
                  <a:srgbClr val="9900CC"/>
                </a:solidFill>
              </a:rPr>
              <a:t>sürdürülecektir.</a:t>
            </a:r>
          </a:p>
        </p:txBody>
      </p:sp>
    </p:spTree>
    <p:extLst>
      <p:ext uri="{BB962C8B-B14F-4D97-AF65-F5344CB8AC3E}">
        <p14:creationId xmlns:p14="http://schemas.microsoft.com/office/powerpoint/2010/main" val="94139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tr-TR" sz="4400" dirty="0" smtClean="0">
                <a:solidFill>
                  <a:schemeClr val="accent1"/>
                </a:solidFill>
              </a:rPr>
              <a:t> </a:t>
            </a: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AMAÇLARIMIZ, ÖNCELİKLERİMİZ</a:t>
            </a:r>
            <a:endParaRPr lang="tr-TR" sz="5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011680" y="3210848"/>
            <a:ext cx="21005073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Sıralamalarda </a:t>
            </a:r>
            <a:r>
              <a:rPr lang="tr-TR" sz="4400" b="1" dirty="0">
                <a:solidFill>
                  <a:srgbClr val="9900CC"/>
                </a:solidFill>
              </a:rPr>
              <a:t>yükselme </a:t>
            </a:r>
            <a:r>
              <a:rPr lang="tr-TR" sz="4400" dirty="0">
                <a:solidFill>
                  <a:srgbClr val="9900CC"/>
                </a:solidFill>
              </a:rPr>
              <a:t>hedefimize ulaşmak üzere her türlü çaba sarf edilecektir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Uluslararasılaşma </a:t>
            </a:r>
            <a:r>
              <a:rPr lang="tr-TR" sz="4400" dirty="0">
                <a:solidFill>
                  <a:srgbClr val="9900CC"/>
                </a:solidFill>
              </a:rPr>
              <a:t>konusundaki hedeflerimiz (uluslararası öğrenci sayısının, yabancı uyruklu akademisyenlerin toplam istihdamı oranı içindeki payının, yabancı dilde eğitim veren programların sayısının artırılması ve uluslararası öğrencilere yönelik barınma imkânlarının geliştirilmesi) geliştirilecektir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dirty="0" smtClean="0">
                <a:solidFill>
                  <a:srgbClr val="9900CC"/>
                </a:solidFill>
              </a:rPr>
              <a:t>Uluslararası </a:t>
            </a:r>
            <a:r>
              <a:rPr lang="tr-TR" sz="4400" dirty="0">
                <a:solidFill>
                  <a:srgbClr val="9900CC"/>
                </a:solidFill>
              </a:rPr>
              <a:t>değişim programlardan yararlanan öğrenci ve personel sayısının arttırılması için çalışmalar sürdürülecektir</a:t>
            </a:r>
            <a:r>
              <a:rPr lang="tr-TR" sz="4400" dirty="0" smtClean="0">
                <a:solidFill>
                  <a:srgbClr val="9900CC"/>
                </a:solidFill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tr-TR" sz="4400" dirty="0">
              <a:solidFill>
                <a:srgbClr val="9900CC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tr-TR" sz="4400" b="1" dirty="0" smtClean="0">
                <a:solidFill>
                  <a:srgbClr val="9900CC"/>
                </a:solidFill>
              </a:rPr>
              <a:t>Mezunların </a:t>
            </a:r>
            <a:r>
              <a:rPr lang="tr-TR" sz="4400" b="1" dirty="0">
                <a:solidFill>
                  <a:srgbClr val="9900CC"/>
                </a:solidFill>
              </a:rPr>
              <a:t>kariyer süreçlerinin </a:t>
            </a:r>
            <a:r>
              <a:rPr lang="tr-TR" sz="4400" dirty="0">
                <a:solidFill>
                  <a:srgbClr val="9900CC"/>
                </a:solidFill>
              </a:rPr>
              <a:t>takibi ve mezun-üniversite işbirliğinin güçlendirilmesi için çalışmalar sürdürülecektir.</a:t>
            </a:r>
          </a:p>
        </p:txBody>
      </p:sp>
    </p:spTree>
    <p:extLst>
      <p:ext uri="{BB962C8B-B14F-4D97-AF65-F5344CB8AC3E}">
        <p14:creationId xmlns:p14="http://schemas.microsoft.com/office/powerpoint/2010/main" val="11587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045029" y="2713637"/>
            <a:ext cx="22598742" cy="996290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tr-TR" sz="4400" dirty="0">
              <a:solidFill>
                <a:schemeClr val="accent1"/>
              </a:solidFill>
            </a:endParaRPr>
          </a:p>
          <a:p>
            <a:endParaRPr lang="tr-TR" sz="4400" dirty="0" smtClean="0">
              <a:solidFill>
                <a:schemeClr val="accent1"/>
              </a:solidFill>
            </a:endParaRPr>
          </a:p>
          <a:p>
            <a:endParaRPr lang="tr-TR" sz="4400" dirty="0">
              <a:solidFill>
                <a:schemeClr val="accent1"/>
              </a:solidFill>
            </a:endParaRPr>
          </a:p>
          <a:p>
            <a:endParaRPr lang="tr-TR" sz="4400" dirty="0" smtClean="0">
              <a:solidFill>
                <a:schemeClr val="accent1"/>
              </a:solidFill>
            </a:endParaRPr>
          </a:p>
          <a:p>
            <a:endParaRPr lang="tr-TR" sz="4400" dirty="0">
              <a:solidFill>
                <a:schemeClr val="accent1"/>
              </a:solidFill>
            </a:endParaRPr>
          </a:p>
          <a:p>
            <a:endParaRPr lang="tr-TR" sz="4400" dirty="0" smtClean="0">
              <a:solidFill>
                <a:schemeClr val="accent1"/>
              </a:solidFill>
            </a:endParaRPr>
          </a:p>
          <a:p>
            <a:endParaRPr lang="tr-TR" sz="4400" dirty="0">
              <a:solidFill>
                <a:schemeClr val="accent1"/>
              </a:solidFill>
            </a:endParaRPr>
          </a:p>
          <a:p>
            <a:pPr algn="ctr"/>
            <a:r>
              <a:rPr lang="tr-TR" sz="6600" b="1" dirty="0" smtClean="0">
                <a:solidFill>
                  <a:schemeClr val="accent1"/>
                </a:solidFill>
              </a:rPr>
              <a:t>SABRINIZ İÇİN TEŞEKKÜR EDERİZ.</a:t>
            </a: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483744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 smtClean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PLAN HAZIRLIK ÇALIŞMALARI</a:t>
            </a:r>
            <a:endParaRPr lang="tr-TR" sz="54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54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783771" y="2311361"/>
            <a:ext cx="22677119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STRATEJİK PLANLAMA SÜRECİNİ NASIL PLANLAYACAĞIZ?</a:t>
            </a:r>
          </a:p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NEREDEYİZ?</a:t>
            </a:r>
          </a:p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GELECEĞE NASIL BAKIYORUZ?</a:t>
            </a:r>
          </a:p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NEREYE ULAŞMAK İSTİYORUZ?</a:t>
            </a:r>
          </a:p>
          <a:p>
            <a:pPr marL="742950" indent="-7429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AMAÇ, HEDEF, PERFORMANS GÖSTERGELERİ VE </a:t>
            </a:r>
            <a:r>
              <a:rPr lang="tr-TR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STRATEJİLERİMİZİ BELİRLERKEN AZAMİ </a:t>
            </a: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KATILIMI VE EŞGÜDÜMÜ SAĞLAYABİLECEK MİYİZ</a:t>
            </a:r>
            <a:r>
              <a:rPr lang="tr-TR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EYLEM </a:t>
            </a: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PLANLARIMIZDA FAALİYETLER VE SORUMLULAR BELLİ Mİ?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GİTMEK İSTEDİĞİMİZ YERE NASIL </a:t>
            </a:r>
            <a:r>
              <a:rPr lang="tr-TR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VE NE ZAMAN ULAŞIRIZ</a:t>
            </a: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STRATEJİK PLAN BAŞARIMIZA NASIL YARDIM EDER?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tr-TR" sz="4400" b="1" dirty="0">
                <a:latin typeface="Calibri" panose="020F0502020204030204" pitchFamily="34" charset="0"/>
                <a:cs typeface="Calibri" panose="020F0502020204030204" pitchFamily="34" charset="0"/>
              </a:rPr>
              <a:t>BAŞARIMIZI NASIL TAKİP EDER VE DEĞERLENDİRİRİZ?</a:t>
            </a:r>
            <a:endParaRPr lang="tr-TR" sz="4400" b="1" dirty="0"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7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20">
            <a:extLst>
              <a:ext uri="{FF2B5EF4-FFF2-40B4-BE49-F238E27FC236}">
                <a16:creationId xmlns:a16="http://schemas.microsoft.com/office/drawing/2014/main" id="{5A8CFAF8-FDC0-4F84-9ED1-CF44C8D37A26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rgbClr val="E56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67">
            <a:extLst>
              <a:ext uri="{FF2B5EF4-FFF2-40B4-BE49-F238E27FC236}">
                <a16:creationId xmlns:a16="http://schemas.microsoft.com/office/drawing/2014/main" id="{642D9BD2-56A6-4112-BA6B-4F242CE6D94A}"/>
              </a:ext>
            </a:extLst>
          </p:cNvPr>
          <p:cNvSpPr txBox="1"/>
          <p:nvPr/>
        </p:nvSpPr>
        <p:spPr>
          <a:xfrm>
            <a:off x="-2" y="573390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solidFill>
                  <a:schemeClr val="bg1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STRATEJİK YÖNETİM </a:t>
            </a:r>
            <a:r>
              <a:rPr lang="tr-TR" sz="5400" b="1" dirty="0" smtClean="0">
                <a:solidFill>
                  <a:schemeClr val="bg1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(PUKÖ) DÖNGÜSÜ</a:t>
            </a:r>
            <a:endParaRPr lang="tr-TR" sz="5400" b="1" dirty="0">
              <a:solidFill>
                <a:schemeClr val="bg1"/>
              </a:solidFill>
              <a:latin typeface="+mj-lt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0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1645921" y="3657600"/>
            <a:ext cx="20926696" cy="838635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STRATEJİK PLAN HAZIRLIK PLANI TASARIMI (ÖN HAZIRLIK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) 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MEVCUT DURUM ANALİZİ </a:t>
            </a: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VİZYON, MİSYON, </a:t>
            </a: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TEMEL DEĞERLER</a:t>
            </a: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FARKLILAŞMA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STRATEJİLERİ 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STRATEJİ GELİŞTİRME </a:t>
            </a: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EYLEM </a:t>
            </a:r>
            <a:r>
              <a:rPr kumimoji="0" lang="tr-TR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PLANLARI/PERFORMANS </a:t>
            </a: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PROGRAMI </a:t>
            </a: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tr-TR" sz="4000" b="1" noProof="0" dirty="0">
                <a:solidFill>
                  <a:srgbClr val="000000"/>
                </a:solidFill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TASLAK STRATEJİK PLANIN OLUŞTURULMASI VE </a:t>
            </a:r>
            <a:r>
              <a:rPr lang="tr-TR" sz="4000" b="1" noProof="0" dirty="0" smtClean="0">
                <a:solidFill>
                  <a:srgbClr val="000000"/>
                </a:solidFill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SENATOYA SUNUMU</a:t>
            </a:r>
            <a:endParaRPr lang="tr-TR" sz="4000" b="1" noProof="0" dirty="0">
              <a:solidFill>
                <a:srgbClr val="000000"/>
              </a:solidFill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tr-TR" sz="4000" b="1" i="0" u="none" strike="noStrike" kern="120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S</a:t>
            </a:r>
            <a:r>
              <a:rPr kumimoji="0" lang="tr-TR" sz="4000" b="1" i="0" u="none" strike="noStrike" kern="1200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P’NIN SENATO TARAFINDAN ONAYLANMASI </a:t>
            </a:r>
            <a:r>
              <a:rPr kumimoji="0" lang="tr-TR" sz="4000" b="1" i="0" u="none" strike="noStrike" kern="1200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VE TÜM BİRİMLERLE PAYLAŞILMASI</a:t>
            </a: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tr-TR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ontserrat Hairline" charset="0"/>
                <a:cs typeface="Calibri" panose="020F0502020204030204" pitchFamily="34" charset="0"/>
              </a:rPr>
              <a:t>İZLEME VE DEĞERLENDİRME</a:t>
            </a: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ontserrat Hairline" charset="0"/>
              <a:cs typeface="Calibri" panose="020F0502020204030204" pitchFamily="34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20">
            <a:extLst>
              <a:ext uri="{FF2B5EF4-FFF2-40B4-BE49-F238E27FC236}">
                <a16:creationId xmlns:a16="http://schemas.microsoft.com/office/drawing/2014/main" id="{1928AE5D-B857-4433-8FE1-E7D12B863DCF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1149962E-9064-430D-AF5C-B0DEC1DF36D3}"/>
              </a:ext>
            </a:extLst>
          </p:cNvPr>
          <p:cNvSpPr txBox="1"/>
          <p:nvPr/>
        </p:nvSpPr>
        <p:spPr>
          <a:xfrm>
            <a:off x="-2" y="573389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PLANLAMA SÜRECİ</a:t>
            </a:r>
          </a:p>
        </p:txBody>
      </p:sp>
    </p:spTree>
    <p:extLst>
      <p:ext uri="{BB962C8B-B14F-4D97-AF65-F5344CB8AC3E}">
        <p14:creationId xmlns:p14="http://schemas.microsoft.com/office/powerpoint/2010/main" val="27100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3563007" y="3247698"/>
            <a:ext cx="17373600" cy="81350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ea typeface="Montserrat Hairline" charset="0"/>
              <a:cs typeface="Montserrat Hairline" charset="0"/>
            </a:endParaRP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Metin kutusu"/>
          <p:cNvSpPr txBox="1"/>
          <p:nvPr/>
        </p:nvSpPr>
        <p:spPr>
          <a:xfrm>
            <a:off x="679269" y="2037120"/>
            <a:ext cx="23173508" cy="10938549"/>
          </a:xfrm>
          <a:prstGeom prst="rect">
            <a:avLst/>
          </a:prstGeom>
          <a:noFill/>
        </p:spPr>
        <p:txBody>
          <a:bodyPr wrap="square" lIns="180000" tIns="180000" rIns="180000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4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REKTÖR</a:t>
            </a:r>
            <a:endParaRPr lang="tr-TR" sz="4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4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KALİTE ÇALIŞMALARINDAN VE STRATEJİK </a:t>
            </a:r>
            <a:r>
              <a:rPr lang="tr-TR" sz="4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PLANLAMA SÜRECİNDEN SORUMLU REKTÖR </a:t>
            </a:r>
            <a:r>
              <a:rPr lang="tr-TR" sz="4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YARDIMCISI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4000" b="1" dirty="0" smtClean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STRATEJİ </a:t>
            </a:r>
            <a:r>
              <a:rPr lang="tr-TR" sz="4000" b="1" dirty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GELİŞTİRME KURULU </a:t>
            </a:r>
            <a:r>
              <a:rPr lang="tr-TR" sz="4000" b="1" dirty="0" smtClean="0">
                <a:solidFill>
                  <a:srgbClr val="99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(Dekan, Enstitü, Merkez ve Yüksekokul Müdürleri, Daire Başkanları, Kalite Komisyonu üyeleri, Rektör Danışmanları) </a:t>
            </a:r>
            <a:endParaRPr lang="tr-TR" sz="4000" b="1" dirty="0">
              <a:solidFill>
                <a:srgbClr val="9900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4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KALİTE YÖNETİM KOORDİNATÖRLÜĞÜ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4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STRATEJİK </a:t>
            </a:r>
            <a:r>
              <a:rPr lang="tr-TR" sz="4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PLANLAMA EKİBİ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4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AKADEMİK BİRİM YÖNETİCİLERİ </a:t>
            </a:r>
            <a:r>
              <a:rPr lang="tr-TR" sz="4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(Program Başkanları)</a:t>
            </a:r>
            <a:endParaRPr lang="tr-TR" sz="4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4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ALAN </a:t>
            </a:r>
            <a:r>
              <a:rPr lang="tr-TR" sz="4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KURULLARI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4000" b="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KOMİTELERİ</a:t>
            </a:r>
            <a:endParaRPr lang="tr-TR" sz="40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40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UZMAN ÇALIŞMA GRUPLARI</a:t>
            </a:r>
          </a:p>
          <a:p>
            <a:pPr algn="ctr"/>
            <a:endParaRPr lang="tr-TR" sz="3200" dirty="0" smtClean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tr-TR" sz="3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Süreçte rol alan tüm aktörlerin çalışma biçimleri, hiyerarşik ve yatay yetki ve sorumlulukları, uymak zorunda </a:t>
            </a:r>
            <a:r>
              <a:rPr lang="tr-TR" sz="32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oldukları zaman </a:t>
            </a: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 eylem planı, ihtiyaç duydukları bilgi, yöntem ve diğer destekler önceden belirlenmeli ve paylaşılmalıdır.) </a:t>
            </a:r>
            <a:endParaRPr lang="tr-TR" sz="40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20">
            <a:extLst>
              <a:ext uri="{FF2B5EF4-FFF2-40B4-BE49-F238E27FC236}">
                <a16:creationId xmlns:a16="http://schemas.microsoft.com/office/drawing/2014/main" id="{97BA8066-6E33-494B-BFEC-953A6E63F196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rgbClr val="E56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67">
            <a:extLst>
              <a:ext uri="{FF2B5EF4-FFF2-40B4-BE49-F238E27FC236}">
                <a16:creationId xmlns:a16="http://schemas.microsoft.com/office/drawing/2014/main" id="{075B40E2-4345-43F1-B7D7-A632C35C0D48}"/>
              </a:ext>
            </a:extLst>
          </p:cNvPr>
          <p:cNvSpPr txBox="1"/>
          <p:nvPr/>
        </p:nvSpPr>
        <p:spPr>
          <a:xfrm>
            <a:off x="-2" y="556895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solidFill>
                  <a:schemeClr val="bg1"/>
                </a:solidFill>
                <a:ea typeface="Lato Black" panose="020F0502020204030203" pitchFamily="34" charset="0"/>
                <a:cs typeface="Lato Black" panose="020F0502020204030203" pitchFamily="34" charset="0"/>
              </a:rPr>
              <a:t>STRATEJİK PLAN HAZIRLIK ORGANİZASYONU</a:t>
            </a:r>
          </a:p>
        </p:txBody>
      </p:sp>
    </p:spTree>
    <p:extLst>
      <p:ext uri="{BB962C8B-B14F-4D97-AF65-F5344CB8AC3E}">
        <p14:creationId xmlns:p14="http://schemas.microsoft.com/office/powerpoint/2010/main" val="27100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0">
            <a:extLst>
              <a:ext uri="{FF2B5EF4-FFF2-40B4-BE49-F238E27FC236}">
                <a16:creationId xmlns:a16="http://schemas.microsoft.com/office/drawing/2014/main" id="{EEA6778F-161A-4A84-953D-B6E84A26F690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rgbClr val="E56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7">
            <a:extLst>
              <a:ext uri="{FF2B5EF4-FFF2-40B4-BE49-F238E27FC236}">
                <a16:creationId xmlns:a16="http://schemas.microsoft.com/office/drawing/2014/main" id="{F3CB72C8-F154-469B-AC8C-8F03FD2F2E2E}"/>
              </a:ext>
            </a:extLst>
          </p:cNvPr>
          <p:cNvSpPr txBox="1"/>
          <p:nvPr/>
        </p:nvSpPr>
        <p:spPr>
          <a:xfrm>
            <a:off x="-2" y="429343"/>
            <a:ext cx="24377650" cy="923330"/>
          </a:xfrm>
          <a:prstGeom prst="rect">
            <a:avLst/>
          </a:prstGeom>
          <a:solidFill>
            <a:srgbClr val="E56F57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PLANLAMA ORGANİZASYON ŞEMASI</a:t>
            </a:r>
          </a:p>
        </p:txBody>
      </p:sp>
      <p:graphicFrame>
        <p:nvGraphicFramePr>
          <p:cNvPr id="9" name="Diyagram 8">
            <a:extLst>
              <a:ext uri="{FF2B5EF4-FFF2-40B4-BE49-F238E27FC236}">
                <a16:creationId xmlns:a16="http://schemas.microsoft.com/office/drawing/2014/main" id="{3B6B9959-E5A3-4387-83C7-943F99AA87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5937796"/>
              </p:ext>
            </p:extLst>
          </p:nvPr>
        </p:nvGraphicFramePr>
        <p:xfrm>
          <a:off x="1319914" y="1961305"/>
          <a:ext cx="21905845" cy="10814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4030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0">
            <a:extLst>
              <a:ext uri="{FF2B5EF4-FFF2-40B4-BE49-F238E27FC236}">
                <a16:creationId xmlns:a16="http://schemas.microsoft.com/office/drawing/2014/main" id="{E7040C44-BAC3-479C-A96A-636440A0D364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-2" y="518988"/>
            <a:ext cx="243776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PLANLAMA SÜRECİNDE ROLLER VE SORUMLULUKLAR</a:t>
            </a:r>
            <a:endParaRPr lang="en-US" sz="4800" b="1" dirty="0">
              <a:solidFill>
                <a:schemeClr val="bg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3563007" y="3247698"/>
            <a:ext cx="17373600" cy="81350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ea typeface="Montserrat Hairline" charset="0"/>
              <a:cs typeface="Montserrat Hairline" charset="0"/>
            </a:endParaRP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875332"/>
              </p:ext>
            </p:extLst>
          </p:nvPr>
        </p:nvGraphicFramePr>
        <p:xfrm>
          <a:off x="4" y="1846801"/>
          <a:ext cx="24377640" cy="121563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8270">
                  <a:extLst>
                    <a:ext uri="{9D8B030D-6E8A-4147-A177-3AD203B41FA5}">
                      <a16:colId xmlns:a16="http://schemas.microsoft.com/office/drawing/2014/main" val="68427885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722905851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1345280023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1409457842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889130083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3874855545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2657044709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3541601493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2984607995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4008197012"/>
                    </a:ext>
                  </a:extLst>
                </a:gridCol>
                <a:gridCol w="2348937">
                  <a:extLst>
                    <a:ext uri="{9D8B030D-6E8A-4147-A177-3AD203B41FA5}">
                      <a16:colId xmlns:a16="http://schemas.microsoft.com/office/drawing/2014/main" val="984216418"/>
                    </a:ext>
                  </a:extLst>
                </a:gridCol>
              </a:tblGrid>
              <a:tr h="147149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Süreçler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Rektör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Kaliteden Sorumlu Rektör Yardımcısı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 </a:t>
                      </a:r>
                      <a:r>
                        <a:rPr lang="tr-TR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Geliştirme </a:t>
                      </a:r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Kurulu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Kalite Koordinatörü/</a:t>
                      </a:r>
                    </a:p>
                    <a:p>
                      <a:pPr algn="ctr" fontAlgn="ctr"/>
                      <a:r>
                        <a:rPr lang="tr-TR" sz="2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Koordinatörlüğü</a:t>
                      </a:r>
                      <a:endParaRPr lang="tr-TR" sz="2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Stratejik Planlama Ekibi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Akademik Birim Yöneticileri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İdari Birim Yöneticileri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</a:t>
                      </a:r>
                      <a:r>
                        <a:rPr lang="tr-TR" sz="28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Komiteleri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Alan Kurulları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1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Uzman Çalışma Grupları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399456"/>
                  </a:ext>
                </a:extLst>
              </a:tr>
              <a:tr h="654651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360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Stratejik Plan Hazırlık Süreci</a:t>
                      </a:r>
                      <a:endParaRPr lang="tr-TR" sz="3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Stratejik Plan Hazırlık ve Eylem Planını destekler ve duyurulmasını sağlar.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Stratejik Plan hazırlık süreci çalışmalarını planlar ve kontrol eder. </a:t>
                      </a:r>
                      <a:endParaRPr lang="tr-TR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Stratejik Plan hazırlık çalışmaları sürecinde ortaya çıkan ihtiyaç ve beklentilerin tespit edilmesi ve çözüm üretilmesi konusunda kolaylaştırıcı rol oynar.</a:t>
                      </a:r>
                      <a:endParaRPr lang="tr-TR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Hazırlık çalışmalarını başlatan Stratejik Plan Hazırlık ve Eylem Planını hazırlar ve Rektörün onayına sunar. </a:t>
                      </a:r>
                      <a:endParaRPr lang="tr-TR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Hazırlık programında tespit edilen eğitim çağrısını yapar.</a:t>
                      </a:r>
                    </a:p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Yapılan çalışmaların kontrol listesine uygunluğunu sağlar.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Stratejik Plan hazırlık çalışmalarının zaman ve eylem planına uygun, hedeflere göre yürütülmesi konusunda </a:t>
                      </a:r>
                      <a:r>
                        <a:rPr lang="tr-TR" sz="2000" b="1" u="none" strike="noStrike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ortak aklın oluşmasını sağlar.</a:t>
                      </a:r>
                    </a:p>
                    <a:p>
                      <a:pPr marL="0" marR="0" indent="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tr-TR" sz="2000" u="none" strike="noStrike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tr-TR" sz="2000" u="none" strike="noStrike" dirty="0">
                        <a:solidFill>
                          <a:srgbClr val="9900C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başkanlarının aktif katılımını sağlar.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000" b="0" i="0" u="none" strike="noStrike" dirty="0" smtClean="0">
                        <a:solidFill>
                          <a:srgbClr val="9900CC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Hazırlık Programına öneri ve görüş sunarak destek verir.</a:t>
                      </a:r>
                    </a:p>
                    <a:p>
                      <a:pPr algn="l" fontAlgn="b"/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Stratejik Plan hazırlık süreci çalışmalarını planlar ve kontrol eder. 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</a:t>
                      </a:r>
                      <a:r>
                        <a:rPr lang="tr-TR" sz="2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ekibinin çalışmalarını organize eder.</a:t>
                      </a:r>
                      <a:endParaRPr lang="tr-TR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Stratejik </a:t>
                      </a: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Plan hazırlık çalışmaları sürecinde ortaya çıkan ihtiyaç ve beklentilerin tespit edilmesi ve çözüm üretilmesi konusunda kolaylaştırıcı rol oynar. 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Hazırlık programında tespit edilen eğitimleri organize </a:t>
                      </a:r>
                      <a:r>
                        <a:rPr lang="tr-T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eder.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Yapılan çalışmaların kontrol listesine uygunluğunu sağlar.</a:t>
                      </a:r>
                      <a:endParaRPr lang="tr-TR" sz="20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Hazırlık Programını oluşturur. 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Akademik ve idari birimlerin çalışmalarına destek verir, yönlendirir ve kolaylaştırır. 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Eğitim vb. ihtiyaçları tespit eder, ihtiyaçların karşılanması için gerekli çalışmaları yapar. 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Toplantılara katılarak sürecin doğru ve zamanında işlemesi için destek verir.</a:t>
                      </a:r>
                    </a:p>
                    <a:p>
                      <a:pPr marL="0" marR="0" indent="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İlgili personelin toplantı ve eğitim çalışmalarına katılımını sağlar.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Stratejik Plan Hazırlık ve Eylem Planını zaman çizelgesine uygun şekilde raporlanmasını sağlar.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5">
                  <a:txBody>
                    <a:bodyPr/>
                    <a:lstStyle/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İlgili personelin toplantı ve eğitim çalışmalarına katılımını sağlar.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Stratejik Plan Hazırlık ve Eylem Planını zaman çizelgesine uygun şekilde raporlanmasını sağlar.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İlgili personelin toplantı ve eğitim çalışmalarına katılımını sağlar.</a:t>
                      </a:r>
                    </a:p>
                    <a:p>
                      <a:pPr marL="342900" marR="0" indent="-34290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Stratejik Plan Hazırlık ve Eylem Planını zaman çizelgesine uygun şekilde raporlanmasını sağlar.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Belirlenecek olan faaliyet alanları doğrultusunda çok disiplinli kurullar oluşturulur.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Gerek duyulması durumunda uzmanlık bilgisine başvurulacak çalışma grupları oluşturur.</a:t>
                      </a:r>
                      <a:endParaRPr lang="tr-TR" sz="2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480385"/>
                  </a:ext>
                </a:extLst>
              </a:tr>
              <a:tr h="91434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182843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g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3310834"/>
                  </a:ext>
                </a:extLst>
              </a:tr>
              <a:tr h="56334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 fontAlgn="b">
                        <a:buFont typeface="Arial" panose="020B0604020202020204" pitchFamily="34" charset="0"/>
                        <a:buNone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buClr>
                          <a:srgbClr val="000000"/>
                        </a:buClr>
                        <a:buSzPts val="1100"/>
                        <a:buFont typeface="Calibri" panose="020F0502020204030204" pitchFamily="34" charset="0"/>
                        <a:buChar char="T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783545"/>
                  </a:ext>
                </a:extLst>
              </a:tr>
              <a:tr h="2681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548064"/>
                  </a:ext>
                </a:extLst>
              </a:tr>
              <a:tr h="35275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342900" indent="-342900" algn="l" fontAlgn="b">
                        <a:buFont typeface="Arial" panose="020B0604020202020204" pitchFamily="34" charset="0"/>
                        <a:buChar char="•"/>
                      </a:pP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2000" u="none" strike="noStrike" dirty="0">
                          <a:solidFill>
                            <a:schemeClr val="accent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000" b="0" i="0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7574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3563007" y="3247698"/>
            <a:ext cx="17373600" cy="81350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ea typeface="Montserrat Hairline" charset="0"/>
              <a:cs typeface="Montserrat Hairline" charset="0"/>
            </a:endParaRP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</p:txBody>
      </p:sp>
      <p:pic>
        <p:nvPicPr>
          <p:cNvPr id="8" name="Picture 2" descr="https://www.maltepe.edu.tr/Content/Media/CkEditor/12062018040859436-MaltepeUniversitesi-TR-Pozitif.png">
            <a:extLst>
              <a:ext uri="{FF2B5EF4-FFF2-40B4-BE49-F238E27FC236}">
                <a16:creationId xmlns:a16="http://schemas.microsoft.com/office/drawing/2014/main" id="{05C264EF-F1AB-4A5D-9D86-8941D9851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8006" y="12676546"/>
            <a:ext cx="6361637" cy="1039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20">
            <a:extLst>
              <a:ext uri="{FF2B5EF4-FFF2-40B4-BE49-F238E27FC236}">
                <a16:creationId xmlns:a16="http://schemas.microsoft.com/office/drawing/2014/main" id="{3299ED94-519C-4B38-966C-E658FCC78DE3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rgbClr val="E56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67">
            <a:extLst>
              <a:ext uri="{FF2B5EF4-FFF2-40B4-BE49-F238E27FC236}">
                <a16:creationId xmlns:a16="http://schemas.microsoft.com/office/drawing/2014/main" id="{637DBDB0-2F2D-43E9-B12D-F25E50F1FF15}"/>
              </a:ext>
            </a:extLst>
          </p:cNvPr>
          <p:cNvSpPr txBox="1"/>
          <p:nvPr/>
        </p:nvSpPr>
        <p:spPr>
          <a:xfrm>
            <a:off x="-2" y="518988"/>
            <a:ext cx="2437765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54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STRATEJİK PLANLAMA EKİBİ</a:t>
            </a:r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023493"/>
              </p:ext>
            </p:extLst>
          </p:nvPr>
        </p:nvGraphicFramePr>
        <p:xfrm>
          <a:off x="261257" y="1727058"/>
          <a:ext cx="24116391" cy="1094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Çalışma Sayfası" r:id="rId5" imgW="12373074" imgH="5010158" progId="Excel.Sheet.12">
                  <p:embed/>
                </p:oleObj>
              </mc:Choice>
              <mc:Fallback>
                <p:oleObj name="Çalışma Sayfası" r:id="rId5" imgW="12373074" imgH="50101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257" y="1727058"/>
                        <a:ext cx="24116391" cy="1094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858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İçerik Yer Tutucusu"/>
          <p:cNvSpPr txBox="1">
            <a:spLocks/>
          </p:cNvSpPr>
          <p:nvPr/>
        </p:nvSpPr>
        <p:spPr>
          <a:xfrm>
            <a:off x="3563007" y="3247698"/>
            <a:ext cx="17373600" cy="81350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tr-TR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ea typeface="Montserrat Hairline" charset="0"/>
              <a:cs typeface="Montserrat Hairline" charset="0"/>
            </a:endParaRPr>
          </a:p>
          <a:p>
            <a:pPr marL="742950" marR="0" lvl="0" indent="-742950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tr-TR" sz="40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  <a:p>
            <a:pPr marL="0" marR="0" lvl="0" indent="0" algn="l" defTabSz="1828434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tr-T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ontserrat Hairline" charset="0"/>
              <a:ea typeface="Montserrat Hairline" charset="0"/>
              <a:cs typeface="Montserrat Hairline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/>
          </p:nvPr>
        </p:nvGraphicFramePr>
        <p:xfrm>
          <a:off x="1267840" y="1809823"/>
          <a:ext cx="9302623" cy="1172851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274432">
                  <a:extLst>
                    <a:ext uri="{9D8B030D-6E8A-4147-A177-3AD203B41FA5}">
                      <a16:colId xmlns:a16="http://schemas.microsoft.com/office/drawing/2014/main" val="3424444463"/>
                    </a:ext>
                  </a:extLst>
                </a:gridCol>
                <a:gridCol w="3725763">
                  <a:extLst>
                    <a:ext uri="{9D8B030D-6E8A-4147-A177-3AD203B41FA5}">
                      <a16:colId xmlns:a16="http://schemas.microsoft.com/office/drawing/2014/main" val="4163019713"/>
                    </a:ext>
                  </a:extLst>
                </a:gridCol>
                <a:gridCol w="4302428">
                  <a:extLst>
                    <a:ext uri="{9D8B030D-6E8A-4147-A177-3AD203B41FA5}">
                      <a16:colId xmlns:a16="http://schemas.microsoft.com/office/drawing/2014/main" val="2971508137"/>
                    </a:ext>
                  </a:extLst>
                </a:gridCol>
              </a:tblGrid>
              <a:tr h="417402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SIRA NO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373737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ADI-SOYADI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373737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GÖREVİ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37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829504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Şahin KARASAR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Rektör/ Kalite Komisyonu Başkanı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10305302"/>
                  </a:ext>
                </a:extLst>
              </a:tr>
              <a:tr h="54005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Belma 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AKŞİT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Rektör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Yardımcısı / Kalite Komisyonu 2. Başkanı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91245956"/>
                  </a:ext>
                </a:extLst>
              </a:tr>
              <a:tr h="451658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Betül ÇOTUKSÖKEN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Rektör Yardımcısı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7209137"/>
                  </a:ext>
                </a:extLst>
              </a:tr>
              <a:tr h="474367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</a:rPr>
                        <a:t>Prof. Dr. Manuk MANUKYAN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Rektör Yardımcısı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17880217"/>
                  </a:ext>
                </a:extLst>
              </a:tr>
              <a:tr h="451658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</a:rPr>
                        <a:t>Prof. Dr. Ramazan KORKMAZ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Eğitim Fakültesi Dekanı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386508"/>
                  </a:ext>
                </a:extLst>
              </a:tr>
              <a:tr h="451658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endParaRPr lang="tr-TR" sz="18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</a:rPr>
                        <a:t>Prof. Dr. Selahattin YILDIZ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Güzel Sanatlar Fakültesi Dekanı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3992278"/>
                  </a:ext>
                </a:extLst>
              </a:tr>
              <a:tr h="451658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</a:rPr>
                        <a:t>7</a:t>
                      </a:r>
                      <a:endParaRPr lang="tr-TR" sz="18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Yusuf AKSAR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Hukuk Fakültesi Dekanı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9671856"/>
                  </a:ext>
                </a:extLst>
              </a:tr>
              <a:tr h="451658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</a:rPr>
                        <a:t>Prof. Dr. Filiz DEMİR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İletişim Fakültesi Dekanı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8365502"/>
                  </a:ext>
                </a:extLst>
              </a:tr>
              <a:tr h="683351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</a:rPr>
                        <a:t>Prof. Dr. Bahattin AKŞİT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İnsan ve Toplum Bilimleri Fakültesi Dekanı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0388601"/>
                  </a:ext>
                </a:extLst>
              </a:tr>
              <a:tr h="683351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</a:rPr>
                        <a:t>Prof. Dr. Sahure Gonca TELLİ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İşletme ve Yönetim Bilimleri Fakültesi Dekanı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0421319"/>
                  </a:ext>
                </a:extLst>
              </a:tr>
              <a:tr h="54005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tr-TR" sz="1800" b="1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</a:rPr>
                        <a:t>Prof. Dr. Özay GÜRTUĞ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Mimarlık ve Tasarım Fakültesi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Dekanı / Kalite Komisyonu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Üyesi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3196665"/>
                  </a:ext>
                </a:extLst>
              </a:tr>
              <a:tr h="54005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İdris Adnan GÜMÜŞ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Mühendislik ve Doğa Bilimleri Fakültesi Dekanı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7368448"/>
                  </a:ext>
                </a:extLst>
              </a:tr>
              <a:tr h="451658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Selim NALBANT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Tıp Fakültesi Dekanı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6509560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İlter BÜYÜKDIĞAN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Fen Bilimleri Enstitüsü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102785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Zeliha ÖZER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Sağlık Bilimleri Enstitüsü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6736945"/>
                  </a:ext>
                </a:extLst>
              </a:tr>
              <a:tr h="451658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Doç. Dr. Ahu TUNÇEL ÖNKAL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Sosyal Bilimler Enstitüsü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54296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Çiğdem İYİCİL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Konservatuvar 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3455536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Hacer KARANİSOĞLU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Hemşirelik Yüksekokulu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1649380"/>
                  </a:ext>
                </a:extLst>
              </a:tr>
              <a:tr h="451658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</a:rPr>
                        <a:t>Öğr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. Gör. Rıza Gürler AKGÜN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Meslek Yüksekokulu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2895484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</a:rPr>
                        <a:t>Öğr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. Gör. Yıldız CAN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Yabancı Diller Yüksekokulu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2902384"/>
                  </a:ext>
                </a:extLst>
              </a:tr>
              <a:tr h="41740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Bilsay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ÇETİN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Genel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Sekreter/ Kalite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Komisyonu Üyesi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88727103"/>
                  </a:ext>
                </a:extLst>
              </a:tr>
              <a:tr h="54005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Dr. Öğr. Üyesi Nuri OLUR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Atatürk İlkeleri ve İnkılap Tarihi Araştırma ve Uygulama Merkezi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86602982"/>
                  </a:ext>
                </a:extLst>
              </a:tr>
              <a:tr h="54005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Doç. Dr. Mustafa Erinç SİTAR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Deney Hayvanları Uygulama ve Araştırma Merkezi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688885"/>
                  </a:ext>
                </a:extLst>
              </a:tr>
            </a:tbl>
          </a:graphicData>
        </a:graphic>
      </p:graphicFrame>
      <p:sp>
        <p:nvSpPr>
          <p:cNvPr id="11" name="Rectangle 20">
            <a:extLst>
              <a:ext uri="{FF2B5EF4-FFF2-40B4-BE49-F238E27FC236}">
                <a16:creationId xmlns:a16="http://schemas.microsoft.com/office/drawing/2014/main" id="{2DBF016C-E539-4863-9CB5-DC68A2F4773B}"/>
              </a:ext>
            </a:extLst>
          </p:cNvPr>
          <p:cNvSpPr/>
          <p:nvPr/>
        </p:nvSpPr>
        <p:spPr>
          <a:xfrm>
            <a:off x="-2" y="0"/>
            <a:ext cx="24377650" cy="1702121"/>
          </a:xfrm>
          <a:prstGeom prst="rect">
            <a:avLst/>
          </a:prstGeom>
          <a:solidFill>
            <a:srgbClr val="E56F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76D385FA-44A9-4B72-BE1A-D74361F901AE}"/>
              </a:ext>
            </a:extLst>
          </p:cNvPr>
          <p:cNvSpPr txBox="1"/>
          <p:nvPr/>
        </p:nvSpPr>
        <p:spPr>
          <a:xfrm>
            <a:off x="-2" y="518988"/>
            <a:ext cx="243776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4800" b="1" dirty="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STRATEJİ GELİŞTİRME KURULU</a:t>
            </a:r>
          </a:p>
        </p:txBody>
      </p:sp>
      <p:graphicFrame>
        <p:nvGraphicFramePr>
          <p:cNvPr id="13" name="Tablo 12">
            <a:extLst>
              <a:ext uri="{FF2B5EF4-FFF2-40B4-BE49-F238E27FC236}">
                <a16:creationId xmlns:a16="http://schemas.microsoft.com/office/drawing/2014/main" id="{D07AE226-7C96-4430-968F-491A70DBF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491694"/>
              </p:ext>
            </p:extLst>
          </p:nvPr>
        </p:nvGraphicFramePr>
        <p:xfrm>
          <a:off x="11149457" y="1806250"/>
          <a:ext cx="12781542" cy="1171816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56851">
                  <a:extLst>
                    <a:ext uri="{9D8B030D-6E8A-4147-A177-3AD203B41FA5}">
                      <a16:colId xmlns:a16="http://schemas.microsoft.com/office/drawing/2014/main" val="2654043066"/>
                    </a:ext>
                  </a:extLst>
                </a:gridCol>
                <a:gridCol w="3776429">
                  <a:extLst>
                    <a:ext uri="{9D8B030D-6E8A-4147-A177-3AD203B41FA5}">
                      <a16:colId xmlns:a16="http://schemas.microsoft.com/office/drawing/2014/main" val="670593871"/>
                    </a:ext>
                  </a:extLst>
                </a:gridCol>
                <a:gridCol w="7648262">
                  <a:extLst>
                    <a:ext uri="{9D8B030D-6E8A-4147-A177-3AD203B41FA5}">
                      <a16:colId xmlns:a16="http://schemas.microsoft.com/office/drawing/2014/main" val="589777134"/>
                    </a:ext>
                  </a:extLst>
                </a:gridCol>
              </a:tblGrid>
              <a:tr h="423772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SIRA NO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373737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ADI-SOYADI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373737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effectLst/>
                        </a:rPr>
                        <a:t>GÖREVİ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37373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829504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</a:t>
                      </a: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</a:rPr>
                        <a:t>İoanna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 KUÇURADİ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İnsan Hakları Araştırma ve Uygulama Merkezi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386508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Nurgün OKTİK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İnsan ve Toplum Bilimleri Araştırma ve Uygulama Merkezi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53992278"/>
                  </a:ext>
                </a:extLst>
              </a:tr>
              <a:tr h="870144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Ranan Gülhan AKTAŞ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Kanser ve Kök Hücre Araştırma Merkezi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Müdürü/ Kalite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Komisyonu Üyesi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9671856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Burcu DAĞ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Mezunlarla İletişim ve Kariyer Araştırma Merkezi (MİKAM)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68365502"/>
                  </a:ext>
                </a:extLst>
              </a:tr>
              <a:tr h="587997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Doç. Dr. Özden BADEMCİ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Sokakta Yaşayan ve Çalışan Çocuklar için Uygulama ve Araştırma Merkezi (SOYAC)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50388601"/>
                  </a:ext>
                </a:extLst>
              </a:tr>
              <a:tr h="587997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Çiçek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AKCAN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Sürekli Eğitim Araştırma ve Uygulama Merkezi (MALTEPE-SEM)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00421319"/>
                  </a:ext>
                </a:extLst>
              </a:tr>
              <a:tr h="870144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Dr. </a:t>
                      </a:r>
                      <a:r>
                        <a:rPr lang="tr-TR" sz="1800" dirty="0" err="1">
                          <a:solidFill>
                            <a:srgbClr val="000000"/>
                          </a:solidFill>
                          <a:effectLst/>
                        </a:rPr>
                        <a:t>Öğr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. Üyesi Aslı Nur SENCER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Türkçe Öğretimi Uygulama ve Araştırma Merkezi Müdürü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3196665"/>
                  </a:ext>
                </a:extLst>
              </a:tr>
              <a:tr h="561414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Dr. Erdal </a:t>
                      </a: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YAŞLICA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Uzaktan Eğitim Uygulama ve Araştırma Merkezi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Müdürü / Kalite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Komisyonu Üyesi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77368448"/>
                  </a:ext>
                </a:extLst>
              </a:tr>
              <a:tr h="561414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Prof. Dr. Durmuş GÜNAY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Yükseköğretim Çalışmaları Uygulama ve Araştırma Merkezi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Müdürü / Kalite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Komisyonu Üyesi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6509560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33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</a:rPr>
                        <a:t>Pelin GÜMÜŞ BİÇKİN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Basın ve Halkla İlişkiler Daire Başkanlığı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2940915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34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Ufuk TAŞ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Bilgi İşlem Daire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Başkanı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0102785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Dilek AKÇORU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İdari ve Mali İşler Daire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Başkanı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6736945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36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>
                          <a:solidFill>
                            <a:srgbClr val="000000"/>
                          </a:solidFill>
                          <a:effectLst/>
                        </a:rPr>
                        <a:t>Mustafa SERİN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Kütüphane ve Dokümantasyon Daire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Başkanı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154296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37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Öğr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Gör. </a:t>
                      </a:r>
                      <a:r>
                        <a:rPr lang="tr-TR" sz="1800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Diğdem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ENEREM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Öğrenci İşleri Daire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Başkanı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1649380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38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Aysun ALBAY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Sağlık, Kültür ve Spor Daire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Başkanı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2895484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solidFill>
                            <a:srgbClr val="000000"/>
                          </a:solidFill>
                          <a:effectLst/>
                        </a:rPr>
                        <a:t>39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Ceren GEDİKOĞLU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solidFill>
                            <a:srgbClr val="000000"/>
                          </a:solidFill>
                          <a:effectLst/>
                        </a:rPr>
                        <a:t>Teknoloji Transferi 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Ofisi Müdürü/  Kalite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Komisyonu Üyesi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2902384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Doç.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Dr. Şafak GÜNDÜZ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</a:rPr>
                        <a:t>Kalite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</a:rPr>
                        <a:t> Komisyonu Üyesi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45983093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tr-TR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Üyesi Ayça KOCA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lvl="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Kalite Komisyonu Üyesi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70628968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Doç. Dr. David T. THOMAS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lvl="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Kalite Komisyonu Üyesi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4920515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Dr. </a:t>
                      </a:r>
                      <a:r>
                        <a:rPr lang="tr-TR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Öğr</a:t>
                      </a: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Üyesi Müge ÜREM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lvl="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Kalite Komisyonu Üyesi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16416441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Faik KAPTAN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lvl="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Kalite Komisyonu Üyesi                                   </a:t>
                      </a:r>
                      <a:r>
                        <a:rPr kumimoji="0" lang="tr-TR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+ Rektör Danışmanları </a:t>
                      </a:r>
                      <a:endParaRPr kumimoji="0" lang="tr-TR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1898988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Durmuş</a:t>
                      </a:r>
                      <a:r>
                        <a:rPr lang="tr-TR" sz="18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KOCA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lvl="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Kalite Komisyonu Üyesi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7128440"/>
                  </a:ext>
                </a:extLst>
              </a:tr>
              <a:tr h="423772">
                <a:tc>
                  <a:txBody>
                    <a:bodyPr/>
                    <a:lstStyle/>
                    <a:p>
                      <a:pPr marL="76200" marR="762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tr-TR" sz="18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Ahmet Kadir ÇAKIR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76200" marR="76200" lvl="0" indent="0" algn="l" defTabSz="182834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Kalite Komisyonu Üyesi</a:t>
                      </a:r>
                      <a:endParaRPr kumimoji="0" lang="tr-TR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16444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579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78748</TotalTime>
  <Words>2205</Words>
  <Application>Microsoft Office PowerPoint</Application>
  <PresentationFormat>Özel</PresentationFormat>
  <Paragraphs>516</Paragraphs>
  <Slides>28</Slides>
  <Notes>28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40" baseType="lpstr">
      <vt:lpstr>Arial</vt:lpstr>
      <vt:lpstr>Calibri</vt:lpstr>
      <vt:lpstr>Calibri Light</vt:lpstr>
      <vt:lpstr>Lato Black</vt:lpstr>
      <vt:lpstr>Montserrat</vt:lpstr>
      <vt:lpstr>Montserrat Hairline</vt:lpstr>
      <vt:lpstr>Montserrat Light</vt:lpstr>
      <vt:lpstr>Symbol</vt:lpstr>
      <vt:lpstr>Times New Roman</vt:lpstr>
      <vt:lpstr>Wingdings</vt:lpstr>
      <vt:lpstr>Office Theme</vt:lpstr>
      <vt:lpstr>Çalışma Sayfası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mau</dc:creator>
  <cp:keywords/>
  <dc:description/>
  <cp:lastModifiedBy>Bahar ERENEL YAŞLICA</cp:lastModifiedBy>
  <cp:revision>13784</cp:revision>
  <dcterms:created xsi:type="dcterms:W3CDTF">2014-11-12T21:47:38Z</dcterms:created>
  <dcterms:modified xsi:type="dcterms:W3CDTF">2019-12-12T12:34:35Z</dcterms:modified>
  <cp:category/>
</cp:coreProperties>
</file>